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 rtl="0">
      <a:defRPr lang="el-g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926"/>
    <a:srgbClr val="C1542D"/>
    <a:srgbClr val="C3392B"/>
    <a:srgbClr val="BF622F"/>
    <a:srgbClr val="D37D4D"/>
    <a:srgbClr val="82401C"/>
    <a:srgbClr val="A25022"/>
    <a:srgbClr val="986542"/>
    <a:srgbClr val="A87032"/>
    <a:srgbClr val="C88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6182" autoAdjust="0"/>
  </p:normalViewPr>
  <p:slideViewPr>
    <p:cSldViewPr showGuides="1">
      <p:cViewPr varScale="1">
        <p:scale>
          <a:sx n="113" d="100"/>
          <a:sy n="113" d="100"/>
        </p:scale>
        <p:origin x="1522" y="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4134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pPr rtl="0"/>
            <a:endParaRPr lang="el-GR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pPr rtl="0"/>
            <a:fld id="{94D13582-BB2D-4963-A103-433CE83A4A5F}" type="datetime1">
              <a:rPr lang="el-GR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13/3/2023</a:t>
            </a:fld>
            <a:endParaRPr lang="el-GR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pPr rtl="0"/>
            <a:endParaRPr lang="el-GR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l-GR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el-GR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A77D25-BB5A-4D47-B74B-4444EA5CF30A}" type="datetime1">
              <a:rPr lang="el-GR" noProof="0" smtClean="0"/>
              <a:pPr/>
              <a:t>13/3/2023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796F01-7154-41E0-B48B-A6921757531A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Ομάδα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Ορθογώνιο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sz="1800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Ομάδα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Εικόνα 8" descr="Στοίβα βιβλίων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Ορθογώνιο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l-GR" sz="1800" noProof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A81B128-3D52-4B5C-88AF-6DF8C57AAE9B}" type="datetime1">
              <a:rPr lang="el-GR" smtClean="0"/>
              <a:pPr/>
              <a:t>13/3/2023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</a:p>
        </p:txBody>
      </p:sp>
      <p:sp>
        <p:nvSpPr>
          <p:cNvPr id="11" name="Σύμβολο κράτησης θέσης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 marL="1814716" indent="-21437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013B24-2E54-4AEF-BF97-6DB2A0424228}" type="datetime1">
              <a:rPr lang="el-GR" noProof="0" smtClean="0"/>
              <a:t>13/3/2023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 marL="1814716" indent="-21437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4AA3C1-8D87-46A0-95B6-B31573C4D50C}" type="datetime1">
              <a:rPr lang="el-GR" noProof="0" smtClean="0"/>
              <a:t>13/3/2023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BF0B90-0189-494B-96A3-82D7BBC06172}" type="datetime1">
              <a:rPr lang="el-GR" noProof="0" smtClean="0"/>
              <a:t>13/3/2023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Ορθογώνιο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sz="1800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Ορθογώνιο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sz="1800" b="0" noProof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Εικόνα 4" descr="Στοίβα βιβλί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CB2C724-1D07-45AD-9A0C-713FA5988050}" type="datetime1">
              <a:rPr lang="el-GR" smtClean="0"/>
              <a:pPr/>
              <a:t>13/3/2023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smtClean="0"/>
              <a:t>Στυλ κύριου τίτλου</a:t>
            </a:r>
            <a:endParaRPr lang="el-GR" noProof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buFont typeface="Century Gothic" panose="020B0502020202020204" pitchFamily="34" charset="0"/>
              <a:buChar char="–"/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/>
            <a:r>
              <a:rPr lang="el-GR" noProof="0" smtClean="0"/>
              <a:t>Επεξεργασία 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/>
            <a:r>
              <a:rPr lang="el-GR" noProof="0" smtClean="0"/>
              <a:t>Επεξεργασία 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7EA2A9-D6F1-4E77-B56D-88B2CD87F731}" type="datetime1">
              <a:rPr lang="el-GR" noProof="0" smtClean="0"/>
              <a:t>13/3/2023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BF2062-C928-4986-8599-7FFA989A1156}" type="datetime1">
              <a:rPr lang="el-GR" noProof="0" smtClean="0"/>
              <a:t>13/3/2023</a:t>
            </a:fld>
            <a:endParaRPr lang="el-GR" noProof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387B79-2FBE-46AD-950D-AAA9CDF08CEA}" type="datetime1">
              <a:rPr lang="el-GR" noProof="0" smtClean="0"/>
              <a:t>13/3/2023</a:t>
            </a:fld>
            <a:endParaRPr lang="el-GR" noProof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3B3F1F-4C6D-438D-9F47-44A03C311F00}" type="datetime1">
              <a:rPr lang="el-GR" noProof="0" smtClean="0"/>
              <a:t>13/3/2023</a:t>
            </a:fld>
            <a:endParaRPr lang="el-GR" noProof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el-GR" sz="18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15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marL="228621" marR="0" indent="-228621" algn="l" defTabSz="914484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tabLst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14716" indent="-214370">
              <a:buFont typeface="Century Gothic" panose="020B0502020202020204" pitchFamily="34" charset="0"/>
              <a:buChar char="–"/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E3509D-536E-4387-A82C-24FE17D43747}" type="datetime1">
              <a:rPr lang="el-GR" smtClean="0"/>
              <a:pPr/>
              <a:t>13/3/2023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DFBB78A-01B4-41F2-96B0-677A4A28283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el-GR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15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εικόνας 2" descr="Ένα κενό σύμβολ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 hasCustomPrompt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10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85B3A2F-DE25-48EE-A2F4-37B957D7FB54}" type="datetime1">
              <a:rPr lang="el-GR" smtClean="0"/>
              <a:pPr/>
              <a:t>13/3/2023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DFBB78A-01B4-41F2-96B0-677A4A2828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Ορθογώνιο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sz="1800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sz="1800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l-GR" dirty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F5980F-5E95-49D3-B65A-516868685918}" type="datetime1">
              <a:rPr lang="el-GR" smtClean="0"/>
              <a:pPr/>
              <a:t>13/3/2023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b="0" kern="1200" cap="none" baseline="0">
          <a:solidFill>
            <a:schemeClr val="accent2">
              <a:lumMod val="50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346" indent="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34786" indent="-21437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54855" indent="-21437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820648" indent="-21437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761232" y="1981200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l-GR" sz="2000" dirty="0" smtClean="0">
                <a:solidFill>
                  <a:srgbClr val="C15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Εκπαιδευτική ημερίδα </a:t>
            </a:r>
            <a:r>
              <a:rPr lang="el-GR" sz="2000" dirty="0">
                <a:solidFill>
                  <a:srgbClr val="C15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Ενημέρωσης για τον Εγκέφαλο </a:t>
            </a:r>
            <a:endParaRPr lang="en-US" sz="2000" dirty="0">
              <a:solidFill>
                <a:srgbClr val="C15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rgbClr val="C15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Brain Awareness </a:t>
            </a:r>
            <a:r>
              <a:rPr lang="en-US" sz="2000" dirty="0" smtClean="0">
                <a:solidFill>
                  <a:srgbClr val="C15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endParaRPr lang="el-GR" sz="2000" dirty="0" smtClean="0">
              <a:solidFill>
                <a:srgbClr val="C15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endParaRPr lang="en-US" sz="2000" dirty="0">
              <a:solidFill>
                <a:srgbClr val="C15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l-G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Παρασκευή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 Μαρτίου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202</a:t>
            </a:r>
            <a:r>
              <a:rPr lang="el-G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>
              <a:spcBef>
                <a:spcPts val="600"/>
              </a:spcBef>
            </a:pPr>
            <a:endParaRPr lang="el-GR" sz="1800" dirty="0">
              <a:solidFill>
                <a:srgbClr val="C15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l-GR" sz="1800" dirty="0" smtClean="0">
                <a:solidFill>
                  <a:srgbClr val="C15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Ιατρική </a:t>
            </a:r>
            <a:r>
              <a:rPr lang="el-GR" sz="1800" dirty="0" smtClean="0">
                <a:solidFill>
                  <a:srgbClr val="C15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Σχολή</a:t>
            </a:r>
          </a:p>
          <a:p>
            <a:pPr algn="ctr">
              <a:spcBef>
                <a:spcPts val="600"/>
              </a:spcBef>
            </a:pPr>
            <a:r>
              <a:rPr lang="el-GR" sz="1600" dirty="0" smtClean="0">
                <a:solidFill>
                  <a:srgbClr val="B459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C15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4"/>
          <a:stretch/>
        </p:blipFill>
        <p:spPr>
          <a:xfrm>
            <a:off x="762000" y="3387"/>
            <a:ext cx="2340865" cy="6854613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590800" y="5317021"/>
            <a:ext cx="6400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l-GR" sz="1400" b="1" dirty="0" smtClean="0">
                <a:solidFill>
                  <a:srgbClr val="B459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τη συμμετοχή:</a:t>
            </a:r>
            <a:endParaRPr lang="en-US" sz="1400" dirty="0">
              <a:solidFill>
                <a:srgbClr val="B459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l-GR" sz="1400" b="1" dirty="0">
                <a:solidFill>
                  <a:srgbClr val="B459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solidFill>
                <a:srgbClr val="B459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tabLst>
                <a:tab pos="0" algn="l"/>
              </a:tabLst>
            </a:pPr>
            <a:r>
              <a:rPr lang="el-GR" sz="1400" dirty="0">
                <a:solidFill>
                  <a:srgbClr val="B459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Πρότυπο Γενικό  Λύκειο  Ηρακλείου  </a:t>
            </a:r>
            <a:endParaRPr lang="en-US" sz="1400" dirty="0">
              <a:solidFill>
                <a:srgbClr val="B459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tabLst>
                <a:tab pos="0" algn="l"/>
              </a:tabLst>
            </a:pPr>
            <a:r>
              <a:rPr lang="el-GR" sz="1400" dirty="0" smtClean="0">
                <a:solidFill>
                  <a:srgbClr val="B459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3ο  Γενικό Λύκειο </a:t>
            </a:r>
            <a:r>
              <a:rPr lang="el-GR" sz="1400" dirty="0">
                <a:solidFill>
                  <a:srgbClr val="B459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Ηρακλείου  </a:t>
            </a:r>
            <a:endParaRPr lang="en-US" sz="1400" dirty="0">
              <a:solidFill>
                <a:srgbClr val="B459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1400" dirty="0">
                <a:solidFill>
                  <a:srgbClr val="B459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Πρότυπο Γυμνάσιο Ηρακλείου  </a:t>
            </a:r>
            <a:endParaRPr lang="en-US" sz="1400" dirty="0">
              <a:solidFill>
                <a:srgbClr val="B459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l-GR" sz="1100" b="1" dirty="0">
                <a:cs typeface="Calibri" panose="020F0502020204030204" pitchFamily="34" charset="0"/>
              </a:rPr>
              <a:t> </a:t>
            </a:r>
            <a:endParaRPr lang="en-US" sz="11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55" y="123244"/>
            <a:ext cx="652206" cy="57602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1391" y="84105"/>
            <a:ext cx="745609" cy="654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0879" y="180073"/>
            <a:ext cx="2355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>
                <a:solidFill>
                  <a:srgbClr val="386570"/>
                </a:solidFill>
              </a:rPr>
              <a:t>Πανεπιστήμιο Κρήτης</a:t>
            </a:r>
          </a:p>
          <a:p>
            <a:r>
              <a:rPr lang="el-GR" sz="1100" b="1" dirty="0">
                <a:solidFill>
                  <a:srgbClr val="386570"/>
                </a:solidFill>
              </a:rPr>
              <a:t>Ιατρική Σχολή</a:t>
            </a:r>
            <a:endParaRPr lang="en-US" sz="1100" b="1" dirty="0">
              <a:solidFill>
                <a:srgbClr val="38657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238996"/>
            <a:ext cx="2730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386570"/>
                </a:solidFill>
              </a:rPr>
              <a:t>Μουσείο Ιατρικής Κρήτης</a:t>
            </a:r>
            <a:endParaRPr lang="en-US" sz="1200" b="1" dirty="0">
              <a:solidFill>
                <a:srgbClr val="38657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0879" y="764992"/>
            <a:ext cx="18027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l-GR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Επιτροπ</a:t>
            </a:r>
            <a:r>
              <a:rPr lang="el-GR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Διασύνδεσης με τη </a:t>
            </a:r>
            <a:r>
              <a:rPr lang="el-GR" sz="1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Β΄θμια</a:t>
            </a:r>
            <a:r>
              <a:rPr lang="el-GR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Εκπαίδευση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86047"/>
              </p:ext>
            </p:extLst>
          </p:nvPr>
        </p:nvGraphicFramePr>
        <p:xfrm>
          <a:off x="2743200" y="457200"/>
          <a:ext cx="5983019" cy="604199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20463">
                  <a:extLst>
                    <a:ext uri="{9D8B030D-6E8A-4147-A177-3AD203B41FA5}">
                      <a16:colId xmlns:a16="http://schemas.microsoft.com/office/drawing/2014/main" val="4080259891"/>
                    </a:ext>
                  </a:extLst>
                </a:gridCol>
                <a:gridCol w="5062556">
                  <a:extLst>
                    <a:ext uri="{9D8B030D-6E8A-4147-A177-3AD203B41FA5}">
                      <a16:colId xmlns:a16="http://schemas.microsoft.com/office/drawing/2014/main" val="2969220199"/>
                    </a:ext>
                  </a:extLst>
                </a:gridCol>
              </a:tblGrid>
              <a:tr h="408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Πρότυπο Γυμνάσιο Ηρακλείου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00734"/>
                  </a:ext>
                </a:extLst>
              </a:tr>
              <a:tr h="700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9.00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61913" indent="0"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Προσέλευση Ιατρική Σχολή Π.Κ, 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61913" indent="0"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Αμφιθέατρο </a:t>
                      </a:r>
                      <a:r>
                        <a:rPr lang="el-GR" sz="1100" dirty="0" err="1">
                          <a:effectLst/>
                        </a:rPr>
                        <a:t>Δημ</a:t>
                      </a:r>
                      <a:r>
                        <a:rPr lang="el-GR" sz="1100" dirty="0">
                          <a:effectLst/>
                        </a:rPr>
                        <a:t>. Εμμανουήλ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033415"/>
                  </a:ext>
                </a:extLst>
              </a:tr>
              <a:tr h="11761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9.15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Καλωσόρισμα 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61913" indent="0"/>
                      <a:r>
                        <a:rPr lang="el-GR" sz="1100" dirty="0">
                          <a:effectLst/>
                        </a:rPr>
                        <a:t>Γεώργιος </a:t>
                      </a:r>
                      <a:r>
                        <a:rPr lang="el-GR" sz="1100" dirty="0" err="1">
                          <a:effectLst/>
                        </a:rPr>
                        <a:t>Κοχιαδάκης</a:t>
                      </a:r>
                      <a:r>
                        <a:rPr lang="el-GR" sz="1100" dirty="0">
                          <a:effectLst/>
                        </a:rPr>
                        <a:t>, καθηγητής, Κοσμήτορας Ιατρικής Σχολής</a:t>
                      </a:r>
                      <a:endParaRPr lang="en-US" sz="1100" dirty="0">
                        <a:effectLst/>
                      </a:endParaRPr>
                    </a:p>
                    <a:p>
                      <a:pPr marL="61913" indent="0"/>
                      <a:r>
                        <a:rPr lang="el-GR" sz="1100" dirty="0">
                          <a:effectLst/>
                        </a:rPr>
                        <a:t>Γιάννης </a:t>
                      </a:r>
                      <a:r>
                        <a:rPr lang="el-GR" sz="1100" dirty="0" err="1">
                          <a:effectLst/>
                        </a:rPr>
                        <a:t>Χαραλαμπόπουλος</a:t>
                      </a:r>
                      <a:r>
                        <a:rPr lang="el-GR" sz="1100" dirty="0">
                          <a:effectLst/>
                        </a:rPr>
                        <a:t>, </a:t>
                      </a:r>
                      <a:r>
                        <a:rPr lang="el-GR" sz="1100" dirty="0" err="1">
                          <a:effectLst/>
                        </a:rPr>
                        <a:t>Αναπλ</a:t>
                      </a:r>
                      <a:r>
                        <a:rPr lang="el-GR" sz="1100" dirty="0">
                          <a:effectLst/>
                        </a:rPr>
                        <a:t>. Καθηγητής Φαρμακολογίας, Συντονιστής Επιτροπής Διασύνδεσης με τη </a:t>
                      </a:r>
                      <a:r>
                        <a:rPr lang="el-GR" sz="1100" dirty="0" err="1">
                          <a:effectLst/>
                        </a:rPr>
                        <a:t>Β΄θμια</a:t>
                      </a:r>
                      <a:r>
                        <a:rPr lang="el-GR" sz="1100" dirty="0">
                          <a:effectLst/>
                        </a:rPr>
                        <a:t> Εκπαίδευση</a:t>
                      </a:r>
                      <a:endParaRPr lang="en-US" sz="1100" dirty="0">
                        <a:effectLst/>
                      </a:endParaRPr>
                    </a:p>
                    <a:p>
                      <a:pPr marL="61913" indent="0"/>
                      <a:r>
                        <a:rPr lang="el-GR" sz="1100" dirty="0">
                          <a:effectLst/>
                        </a:rPr>
                        <a:t>Γιάννης Τσιαούσης  </a:t>
                      </a:r>
                      <a:r>
                        <a:rPr lang="el-GR" sz="1100" dirty="0" err="1">
                          <a:effectLst/>
                        </a:rPr>
                        <a:t>Αναπλ</a:t>
                      </a:r>
                      <a:r>
                        <a:rPr lang="el-GR" sz="1100" dirty="0">
                          <a:effectLst/>
                        </a:rPr>
                        <a:t>. Καθηγητής, Δ/</a:t>
                      </a:r>
                      <a:r>
                        <a:rPr lang="el-GR" sz="1100" dirty="0" err="1">
                          <a:effectLst/>
                        </a:rPr>
                        <a:t>ντής</a:t>
                      </a:r>
                      <a:r>
                        <a:rPr lang="el-GR" sz="1100" dirty="0">
                          <a:effectLst/>
                        </a:rPr>
                        <a:t> Μουσείου Ιατρικής</a:t>
                      </a:r>
                      <a:endParaRPr lang="en-US" sz="1100" dirty="0">
                        <a:effectLst/>
                      </a:endParaRPr>
                    </a:p>
                    <a:p>
                      <a:pPr marL="61913" indent="0"/>
                      <a:r>
                        <a:rPr lang="el-G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78637"/>
                  </a:ext>
                </a:extLst>
              </a:tr>
              <a:tr h="8713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9.30-10.00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Παρουσίαση Ιατρικής Σχολής: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61913" indent="0"/>
                      <a:r>
                        <a:rPr lang="el-GR" sz="1100" dirty="0">
                          <a:effectLst/>
                        </a:rPr>
                        <a:t>Καθηγήτρια Πνευμονολογίας, κ. Σοφία Σχίζα </a:t>
                      </a:r>
                      <a:endParaRPr lang="en-US" sz="1100" dirty="0">
                        <a:effectLst/>
                      </a:endParaRPr>
                    </a:p>
                    <a:p>
                      <a:pPr marL="61913" indent="0"/>
                      <a:r>
                        <a:rPr lang="el-GR" sz="1100" dirty="0">
                          <a:effectLst/>
                        </a:rPr>
                        <a:t>Επιτροπή Διασύνδεσης με τη </a:t>
                      </a:r>
                      <a:r>
                        <a:rPr lang="el-GR" sz="1100" dirty="0" err="1">
                          <a:effectLst/>
                        </a:rPr>
                        <a:t>Β΄θμια</a:t>
                      </a:r>
                      <a:r>
                        <a:rPr lang="el-GR" sz="1100" dirty="0">
                          <a:effectLst/>
                        </a:rPr>
                        <a:t> Εκπαίδευση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695986"/>
                  </a:ext>
                </a:extLst>
              </a:tr>
              <a:tr h="445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10.05- 10.30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0" indent="-176213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0" algn="l"/>
                        </a:tabLst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Εργαστήριο </a:t>
                      </a:r>
                      <a:r>
                        <a:rPr lang="el-GR" sz="11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Νευροβιολογίας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41862" marR="4186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61818"/>
                  </a:ext>
                </a:extLst>
              </a:tr>
              <a:tr h="893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10.35-11.00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Διάλεξη, συζήτηση: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261620">
                        <a:lnSpc>
                          <a:spcPct val="150000"/>
                        </a:lnSpc>
                      </a:pPr>
                      <a:r>
                        <a:rPr lang="el-GR" sz="1100" dirty="0">
                          <a:effectLst/>
                        </a:rPr>
                        <a:t>«</a:t>
                      </a:r>
                      <a:r>
                        <a:rPr lang="en-US" sz="1100" dirty="0">
                          <a:effectLst/>
                        </a:rPr>
                        <a:t>A</a:t>
                      </a:r>
                      <a:r>
                        <a:rPr lang="el-GR" sz="1100" dirty="0" err="1">
                          <a:effectLst/>
                        </a:rPr>
                        <a:t>πό</a:t>
                      </a:r>
                      <a:r>
                        <a:rPr lang="el-GR" sz="1100" dirty="0">
                          <a:effectLst/>
                        </a:rPr>
                        <a:t> τον Εγκέφαλο στο Νου και στη Συνείδηση»</a:t>
                      </a:r>
                      <a:endParaRPr lang="en-US" sz="1100" dirty="0">
                        <a:effectLst/>
                      </a:endParaRPr>
                    </a:p>
                    <a:p>
                      <a:pPr marL="261620">
                        <a:lnSpc>
                          <a:spcPct val="150000"/>
                        </a:lnSpc>
                      </a:pPr>
                      <a:r>
                        <a:rPr lang="el-GR" sz="1100" dirty="0">
                          <a:effectLst/>
                        </a:rPr>
                        <a:t> Γιάννης  </a:t>
                      </a:r>
                      <a:r>
                        <a:rPr lang="el-GR" sz="1100" dirty="0" err="1">
                          <a:effectLst/>
                        </a:rPr>
                        <a:t>Ζαγανάς</a:t>
                      </a:r>
                      <a:r>
                        <a:rPr lang="el-GR" sz="1100" dirty="0">
                          <a:effectLst/>
                        </a:rPr>
                        <a:t> , </a:t>
                      </a:r>
                      <a:r>
                        <a:rPr lang="el-GR" sz="1100" dirty="0" err="1" smtClean="0">
                          <a:effectLst/>
                        </a:rPr>
                        <a:t>Επικ</a:t>
                      </a:r>
                      <a:r>
                        <a:rPr lang="el-GR" sz="1100" dirty="0" smtClean="0">
                          <a:effectLst/>
                        </a:rPr>
                        <a:t>. </a:t>
                      </a:r>
                      <a:r>
                        <a:rPr lang="el-GR" sz="1100" dirty="0">
                          <a:effectLst/>
                        </a:rPr>
                        <a:t>καθηγητής Νευρολογίας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3194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11.00-11.30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11.35- 12.00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0" indent="-176213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0" algn="l"/>
                        </a:tabLst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Εργαστήριο Χημείας- Βιοχημείας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76213" lvl="0" indent="-176213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0" algn="l"/>
                        </a:tabLst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Μουσείο Ιατρικής Κρήτης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41862" marR="4186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115561"/>
                  </a:ext>
                </a:extLst>
              </a:tr>
              <a:tr h="7841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11.35</a:t>
                      </a:r>
                      <a:r>
                        <a:rPr 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-12.00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l-GR" sz="11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πουφές</a:t>
                      </a: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</a:rPr>
                        <a:t>Λήξη ημερίδας 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62" marR="4186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3819017"/>
                  </a:ext>
                </a:extLst>
              </a:tr>
            </a:tbl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4"/>
          <a:stretch/>
        </p:blipFill>
        <p:spPr>
          <a:xfrm>
            <a:off x="533400" y="457200"/>
            <a:ext cx="2063354" cy="604199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477" y="609600"/>
            <a:ext cx="1219200" cy="253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983"/>
            <a:r>
              <a:rPr lang="el-GR" altLang="en-US" sz="1200" b="1" i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ΠΡΟΓΡΑΜΜΑ</a:t>
            </a:r>
            <a:endParaRPr lang="en-US" altLang="en-US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400796" y="4419600"/>
            <a:ext cx="1523999" cy="41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983"/>
            <a:r>
              <a:rPr lang="el-GR" altLang="en-US" sz="900" b="1" i="1" dirty="0">
                <a:cs typeface="Calibri" panose="020F0502020204030204" pitchFamily="34" charset="0"/>
              </a:rPr>
              <a:t>ΠΡΟΓΡΑΜΜΑ</a:t>
            </a:r>
            <a:endParaRPr lang="en-US" altLang="en-US" sz="525" dirty="0"/>
          </a:p>
          <a:p>
            <a:pPr defTabSz="685983"/>
            <a:endParaRPr lang="en-US" altLang="en-US" sz="135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4"/>
          <a:stretch/>
        </p:blipFill>
        <p:spPr>
          <a:xfrm>
            <a:off x="438249" y="272832"/>
            <a:ext cx="2170273" cy="6355080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39247"/>
              </p:ext>
            </p:extLst>
          </p:nvPr>
        </p:nvGraphicFramePr>
        <p:xfrm>
          <a:off x="2743200" y="272832"/>
          <a:ext cx="6096000" cy="63550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514759195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4002630228"/>
                    </a:ext>
                  </a:extLst>
                </a:gridCol>
              </a:tblGrid>
              <a:tr h="2600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45436" marR="4543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Πρότυπο Γενικό Λύκειο Ηρακλείου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557582"/>
                  </a:ext>
                </a:extLst>
              </a:tr>
              <a:tr h="5447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9.00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Προσέλευση Ιατρική Σχολή Π.Κ, 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Αμφιθέατρο </a:t>
                      </a:r>
                      <a:r>
                        <a:rPr lang="el-GR" sz="1050" dirty="0" err="1">
                          <a:effectLst/>
                        </a:rPr>
                        <a:t>Δημ</a:t>
                      </a:r>
                      <a:r>
                        <a:rPr lang="el-GR" sz="1050" dirty="0">
                          <a:effectLst/>
                        </a:rPr>
                        <a:t>. Εμμανουήλ</a:t>
                      </a:r>
                      <a:endParaRPr lang="en-US" sz="1050" dirty="0">
                        <a:effectLst/>
                      </a:endParaRPr>
                    </a:p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608456"/>
                  </a:ext>
                </a:extLst>
              </a:tr>
              <a:tr h="953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9.15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50000"/>
                        </a:lnSpc>
                      </a:pPr>
                      <a:r>
                        <a:rPr lang="el-GR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Καλωσόρισμα 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14300" indent="0"/>
                      <a:r>
                        <a:rPr lang="el-GR" sz="1050" dirty="0" smtClean="0">
                          <a:effectLst/>
                        </a:rPr>
                        <a:t>Γεώργιος </a:t>
                      </a:r>
                      <a:r>
                        <a:rPr lang="el-GR" sz="1050" dirty="0" err="1">
                          <a:effectLst/>
                        </a:rPr>
                        <a:t>Κοχιαδάκης</a:t>
                      </a:r>
                      <a:r>
                        <a:rPr lang="el-GR" sz="1050" dirty="0">
                          <a:effectLst/>
                        </a:rPr>
                        <a:t>, καθηγητής, Κοσμήτορας Ιατρικής Σχολής</a:t>
                      </a:r>
                      <a:endParaRPr lang="en-US" sz="1050" dirty="0">
                        <a:effectLst/>
                      </a:endParaRPr>
                    </a:p>
                    <a:p>
                      <a:pPr marL="114300" indent="0"/>
                      <a:r>
                        <a:rPr lang="el-GR" sz="1050" dirty="0">
                          <a:effectLst/>
                        </a:rPr>
                        <a:t>Γιάννης </a:t>
                      </a:r>
                      <a:r>
                        <a:rPr lang="el-GR" sz="1050" dirty="0" err="1">
                          <a:effectLst/>
                        </a:rPr>
                        <a:t>Χαραλαμπόπουλος</a:t>
                      </a:r>
                      <a:r>
                        <a:rPr lang="el-GR" sz="1050" dirty="0">
                          <a:effectLst/>
                        </a:rPr>
                        <a:t>, </a:t>
                      </a:r>
                      <a:r>
                        <a:rPr lang="el-GR" sz="1050" dirty="0" err="1">
                          <a:effectLst/>
                        </a:rPr>
                        <a:t>Αναπλ</a:t>
                      </a:r>
                      <a:r>
                        <a:rPr lang="el-GR" sz="1050" dirty="0">
                          <a:effectLst/>
                        </a:rPr>
                        <a:t>. Καθηγητής Φαρμακολογίας, Συντονιστής Επιτροπής Διασύνδεσης με τη </a:t>
                      </a:r>
                      <a:r>
                        <a:rPr lang="el-GR" sz="1050" dirty="0" err="1">
                          <a:effectLst/>
                        </a:rPr>
                        <a:t>Β΄θμια</a:t>
                      </a:r>
                      <a:r>
                        <a:rPr lang="el-GR" sz="1050" dirty="0">
                          <a:effectLst/>
                        </a:rPr>
                        <a:t> Εκπαίδευση</a:t>
                      </a:r>
                      <a:endParaRPr lang="en-US" sz="1050" dirty="0">
                        <a:effectLst/>
                      </a:endParaRPr>
                    </a:p>
                    <a:p>
                      <a:pPr marL="114300" indent="0"/>
                      <a:r>
                        <a:rPr lang="el-GR" sz="1050" dirty="0">
                          <a:effectLst/>
                        </a:rPr>
                        <a:t>Γιάννης Τσιαούσης  </a:t>
                      </a:r>
                      <a:r>
                        <a:rPr lang="el-GR" sz="1050" dirty="0" err="1">
                          <a:effectLst/>
                        </a:rPr>
                        <a:t>Αναπλ</a:t>
                      </a:r>
                      <a:r>
                        <a:rPr lang="el-GR" sz="1050" dirty="0">
                          <a:effectLst/>
                        </a:rPr>
                        <a:t>. Καθηγητής, Δ/</a:t>
                      </a:r>
                      <a:r>
                        <a:rPr lang="el-GR" sz="1050" dirty="0" err="1">
                          <a:effectLst/>
                        </a:rPr>
                        <a:t>ντής</a:t>
                      </a:r>
                      <a:r>
                        <a:rPr lang="el-GR" sz="1050" dirty="0">
                          <a:effectLst/>
                        </a:rPr>
                        <a:t> Μουσείου Ιατρικής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235560"/>
                  </a:ext>
                </a:extLst>
              </a:tr>
              <a:tr h="6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9.30-10.00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50000"/>
                        </a:lnSpc>
                      </a:pPr>
                      <a:r>
                        <a:rPr lang="el-GR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Παρουσίαση Ιατρικής Σχολής: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14300" indent="0"/>
                      <a:r>
                        <a:rPr lang="el-GR" sz="1050" dirty="0">
                          <a:effectLst/>
                        </a:rPr>
                        <a:t>Καθηγήτρια Πνευμονολογίας, κ. Σοφία Σχίζα </a:t>
                      </a:r>
                      <a:endParaRPr lang="en-US" sz="1050" dirty="0">
                        <a:effectLst/>
                      </a:endParaRPr>
                    </a:p>
                    <a:p>
                      <a:pPr marL="114300" indent="0"/>
                      <a:r>
                        <a:rPr lang="el-GR" sz="1050" dirty="0">
                          <a:effectLst/>
                        </a:rPr>
                        <a:t>Επιτροπή Διασύνδεσης με τη </a:t>
                      </a:r>
                      <a:r>
                        <a:rPr lang="el-GR" sz="1050" dirty="0" err="1">
                          <a:effectLst/>
                        </a:rPr>
                        <a:t>Β΄θμια</a:t>
                      </a:r>
                      <a:r>
                        <a:rPr lang="el-GR" sz="1050" dirty="0">
                          <a:effectLst/>
                        </a:rPr>
                        <a:t> Εκπαίδευση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392273"/>
                  </a:ext>
                </a:extLst>
              </a:tr>
              <a:tr h="8817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10.05-10.35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50000"/>
                        </a:lnSpc>
                      </a:pPr>
                      <a:r>
                        <a:rPr lang="el-GR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Ομιλία, συζήτηση.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14300" indent="0"/>
                      <a:r>
                        <a:rPr lang="el-GR" sz="1050" dirty="0">
                          <a:effectLst/>
                        </a:rPr>
                        <a:t>Τίτλος: «</a:t>
                      </a:r>
                      <a:r>
                        <a:rPr lang="el-GR" sz="1050" dirty="0" err="1">
                          <a:effectLst/>
                        </a:rPr>
                        <a:t>Νευροεπιστήμες</a:t>
                      </a:r>
                      <a:r>
                        <a:rPr lang="el-GR" sz="1050" dirty="0">
                          <a:effectLst/>
                        </a:rPr>
                        <a:t>: από την βασική έρευνα του εγκεφάλου στην ανάπτυξη νέων θεραπειών για τις νευρολογικές παθήσεις.» </a:t>
                      </a:r>
                      <a:endParaRPr lang="en-US" sz="1050" dirty="0">
                        <a:effectLst/>
                      </a:endParaRPr>
                    </a:p>
                    <a:p>
                      <a:pPr marL="114300" indent="0"/>
                      <a:r>
                        <a:rPr lang="el-GR" sz="1050" dirty="0" err="1">
                          <a:effectLst/>
                        </a:rPr>
                        <a:t>Αναπλ</a:t>
                      </a:r>
                      <a:r>
                        <a:rPr lang="el-GR" sz="1050" dirty="0">
                          <a:effectLst/>
                        </a:rPr>
                        <a:t>. </a:t>
                      </a:r>
                      <a:r>
                        <a:rPr lang="en-US" sz="1050" dirty="0">
                          <a:effectLst/>
                        </a:rPr>
                        <a:t>K</a:t>
                      </a:r>
                      <a:r>
                        <a:rPr lang="el-GR" sz="1050" dirty="0" err="1">
                          <a:effectLst/>
                        </a:rPr>
                        <a:t>αθηγητής</a:t>
                      </a:r>
                      <a:r>
                        <a:rPr lang="el-GR" sz="1050" dirty="0">
                          <a:effectLst/>
                        </a:rPr>
                        <a:t>, κ. Γιάννης </a:t>
                      </a:r>
                      <a:r>
                        <a:rPr lang="el-GR" sz="1050" dirty="0" err="1">
                          <a:effectLst/>
                        </a:rPr>
                        <a:t>Χαραλαμπόπουλος</a:t>
                      </a:r>
                      <a:endParaRPr lang="en-US" sz="1050" dirty="0">
                        <a:effectLst/>
                      </a:endParaRPr>
                    </a:p>
                    <a:p>
                      <a:pPr marL="114300" indent="0">
                        <a:lnSpc>
                          <a:spcPct val="150000"/>
                        </a:lnSpc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746866"/>
                  </a:ext>
                </a:extLst>
              </a:tr>
              <a:tr h="12747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10.40-11.10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913" lvl="0" indent="0">
                        <a:buFont typeface="Symbol" panose="05050102010706020507" pitchFamily="18" charset="2"/>
                        <a:buNone/>
                      </a:pPr>
                      <a:endParaRPr lang="el-G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1913" lvl="0" indent="0">
                        <a:buFont typeface="Symbol" panose="05050102010706020507" pitchFamily="18" charset="2"/>
                        <a:buNone/>
                      </a:pPr>
                      <a:r>
                        <a:rPr lang="el-GR" sz="105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Εργαστήριο </a:t>
                      </a:r>
                      <a:r>
                        <a:rPr lang="el-GR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Ανατομίας. </a:t>
                      </a:r>
                      <a:endParaRPr lang="el-GR" sz="105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61913" indent="0"/>
                      <a:endParaRPr lang="el-GR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61913" indent="0"/>
                      <a:r>
                        <a:rPr lang="el-GR" sz="1050" dirty="0" smtClean="0">
                          <a:effectLst/>
                        </a:rPr>
                        <a:t>Συζήτηση,</a:t>
                      </a:r>
                      <a:r>
                        <a:rPr lang="el-GR" sz="1050" baseline="0" dirty="0" smtClean="0">
                          <a:effectLst/>
                        </a:rPr>
                        <a:t> ξενάγηση: «Λ</a:t>
                      </a:r>
                      <a:r>
                        <a:rPr lang="el-GR" sz="1050" dirty="0" smtClean="0">
                          <a:effectLst/>
                        </a:rPr>
                        <a:t>ειτουργική </a:t>
                      </a:r>
                      <a:r>
                        <a:rPr lang="el-GR" sz="1050" dirty="0">
                          <a:effectLst/>
                        </a:rPr>
                        <a:t>ανατομία του εγκε­φάλου» </a:t>
                      </a:r>
                      <a:endParaRPr lang="en-US" sz="1050" dirty="0">
                        <a:effectLst/>
                      </a:endParaRPr>
                    </a:p>
                    <a:p>
                      <a:pPr marL="61913" indent="0"/>
                      <a:r>
                        <a:rPr lang="el-GR" sz="1050" dirty="0">
                          <a:effectLst/>
                        </a:rPr>
                        <a:t>Δ/</a:t>
                      </a:r>
                      <a:r>
                        <a:rPr lang="el-GR" sz="1050" dirty="0" err="1">
                          <a:effectLst/>
                        </a:rPr>
                        <a:t>ντής</a:t>
                      </a:r>
                      <a:r>
                        <a:rPr lang="el-GR" sz="1050" dirty="0">
                          <a:effectLst/>
                        </a:rPr>
                        <a:t>: </a:t>
                      </a:r>
                      <a:r>
                        <a:rPr lang="el-GR" sz="1050" dirty="0" err="1">
                          <a:effectLst/>
                        </a:rPr>
                        <a:t>Αναπλ</a:t>
                      </a:r>
                      <a:r>
                        <a:rPr lang="el-GR" sz="1050" dirty="0">
                          <a:effectLst/>
                        </a:rPr>
                        <a:t>. Καθηγητής Γιάννης Τσιαούσης </a:t>
                      </a:r>
                      <a:endParaRPr lang="en-US" sz="1050" dirty="0">
                        <a:effectLst/>
                      </a:endParaRPr>
                    </a:p>
                    <a:p>
                      <a:pPr marL="61913" indent="0"/>
                      <a:r>
                        <a:rPr lang="en-US" sz="1050" dirty="0">
                          <a:effectLst/>
                        </a:rPr>
                        <a:t>X</a:t>
                      </a:r>
                      <a:r>
                        <a:rPr lang="el-GR" sz="1050" dirty="0" err="1">
                          <a:effectLst/>
                        </a:rPr>
                        <a:t>ρήστος</a:t>
                      </a:r>
                      <a:r>
                        <a:rPr lang="el-GR" sz="1050" dirty="0">
                          <a:effectLst/>
                        </a:rPr>
                        <a:t> </a:t>
                      </a:r>
                      <a:r>
                        <a:rPr lang="el-GR" sz="1050" dirty="0" err="1">
                          <a:effectLst/>
                        </a:rPr>
                        <a:t>Τσιτσιπάνης</a:t>
                      </a:r>
                      <a:r>
                        <a:rPr lang="el-GR" sz="1050" dirty="0">
                          <a:effectLst/>
                        </a:rPr>
                        <a:t>, Νευροχειρουργός</a:t>
                      </a:r>
                      <a:endParaRPr lang="en-US" sz="1050" dirty="0">
                        <a:effectLst/>
                      </a:endParaRPr>
                    </a:p>
                    <a:p>
                      <a:pPr marL="61913" indent="0"/>
                      <a:r>
                        <a:rPr lang="el-GR" sz="1050" dirty="0">
                          <a:effectLst/>
                        </a:rPr>
                        <a:t>Βίκυ </a:t>
                      </a:r>
                      <a:r>
                        <a:rPr lang="el-GR" sz="1050" dirty="0" err="1">
                          <a:effectLst/>
                        </a:rPr>
                        <a:t>Κοκκινάκη</a:t>
                      </a:r>
                      <a:r>
                        <a:rPr lang="el-GR" sz="1050" dirty="0">
                          <a:effectLst/>
                        </a:rPr>
                        <a:t>, Ειδικό Τεχνικό Εργαστηριακό Προσωπικό  </a:t>
                      </a:r>
                      <a:endParaRPr lang="en-US" sz="1050" dirty="0">
                        <a:effectLst/>
                      </a:endParaRPr>
                    </a:p>
                    <a:p>
                      <a:pPr marL="61913" indent="0"/>
                      <a:r>
                        <a:rPr lang="el-GR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131382"/>
                  </a:ext>
                </a:extLst>
              </a:tr>
              <a:tr h="7445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10.45- 11.10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11.15- 11.45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11.15- </a:t>
                      </a:r>
                      <a:r>
                        <a:rPr lang="el-GR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11.45</a:t>
                      </a:r>
                      <a:r>
                        <a:rPr lang="el-G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0" indent="-176213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0" algn="l"/>
                        </a:tabLst>
                      </a:pPr>
                      <a:r>
                        <a:rPr lang="el-GR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Εργαστήριο Τοξικολογίας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76213" lvl="0" indent="-176213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0" algn="l"/>
                        </a:tabLst>
                      </a:pPr>
                      <a:r>
                        <a:rPr lang="el-GR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Εργαστήριο </a:t>
                      </a:r>
                      <a:r>
                        <a:rPr lang="el-GR" sz="105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Νευροψυχολογίας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76213" lvl="0" indent="-176213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0" algn="l"/>
                        </a:tabLst>
                      </a:pPr>
                      <a:r>
                        <a:rPr lang="el-GR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Εργαστήριο Οπτικής και ΄</a:t>
                      </a:r>
                      <a:r>
                        <a:rPr lang="el-GR" sz="105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Ορασης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58863"/>
                  </a:ext>
                </a:extLst>
              </a:tr>
              <a:tr h="4085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12.00</a:t>
                      </a:r>
                      <a:endParaRPr lang="en-US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Μπουφές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050" dirty="0">
                          <a:effectLst/>
                        </a:rPr>
                        <a:t>Λήξη ημερίδας 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8941408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3785" y="457200"/>
            <a:ext cx="1219200" cy="253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983"/>
            <a:r>
              <a:rPr lang="el-GR" altLang="en-US" sz="1200" b="1" i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ΠΡΟΓΡΑΜΜΑ</a:t>
            </a:r>
            <a:endParaRPr lang="en-US" altLang="en-US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351478"/>
              </p:ext>
            </p:extLst>
          </p:nvPr>
        </p:nvGraphicFramePr>
        <p:xfrm>
          <a:off x="2514600" y="304800"/>
          <a:ext cx="6324600" cy="610356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9807222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95210451"/>
                    </a:ext>
                  </a:extLst>
                </a:gridCol>
              </a:tblGrid>
              <a:tr h="2704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54591" marR="54591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l-GR" sz="14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ο</a:t>
                      </a:r>
                      <a:r>
                        <a:rPr lang="el-G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Γενικό Λύκειο Ηρακλείου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441471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effectLst/>
                        </a:rPr>
                        <a:t> </a:t>
                      </a:r>
                      <a:endParaRPr lang="en-US" sz="1100" b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effectLst/>
                        </a:rPr>
                        <a:t>9.00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Προσέλευση Ιατρική Σχολή Π.Κ, 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Αμφιθέατρο </a:t>
                      </a:r>
                      <a:r>
                        <a:rPr lang="el-GR" sz="1100" dirty="0" err="1">
                          <a:effectLst/>
                        </a:rPr>
                        <a:t>Δημ</a:t>
                      </a:r>
                      <a:r>
                        <a:rPr lang="el-GR" sz="1100" dirty="0">
                          <a:effectLst/>
                        </a:rPr>
                        <a:t>. Εμμανουήλ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727881"/>
                  </a:ext>
                </a:extLst>
              </a:tr>
              <a:tr h="1267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effectLst/>
                        </a:rPr>
                        <a:t>9.15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Καλωσόρισμα 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l-GR" sz="1100" dirty="0">
                          <a:effectLst/>
                        </a:rPr>
                        <a:t> Γεώργιος </a:t>
                      </a:r>
                      <a:r>
                        <a:rPr lang="el-GR" sz="1100" dirty="0" err="1">
                          <a:effectLst/>
                        </a:rPr>
                        <a:t>Κοχιαδάκης</a:t>
                      </a:r>
                      <a:r>
                        <a:rPr lang="el-GR" sz="1100" dirty="0">
                          <a:effectLst/>
                        </a:rPr>
                        <a:t>, καθηγητής, Κοσμήτορας Ιατρικής Σχολής</a:t>
                      </a:r>
                      <a:endParaRPr lang="en-US" sz="1100" dirty="0">
                        <a:effectLst/>
                      </a:endParaRPr>
                    </a:p>
                    <a:p>
                      <a:r>
                        <a:rPr lang="el-GR" sz="1100" dirty="0">
                          <a:effectLst/>
                        </a:rPr>
                        <a:t>Γιάννης </a:t>
                      </a:r>
                      <a:r>
                        <a:rPr lang="el-GR" sz="1100" dirty="0" err="1">
                          <a:effectLst/>
                        </a:rPr>
                        <a:t>Χαραλαμπόπουλος</a:t>
                      </a:r>
                      <a:r>
                        <a:rPr lang="el-GR" sz="1100" dirty="0">
                          <a:effectLst/>
                        </a:rPr>
                        <a:t>, </a:t>
                      </a:r>
                      <a:r>
                        <a:rPr lang="el-GR" sz="1100" dirty="0" err="1">
                          <a:effectLst/>
                        </a:rPr>
                        <a:t>Αναπλ</a:t>
                      </a:r>
                      <a:r>
                        <a:rPr lang="el-GR" sz="1100" dirty="0">
                          <a:effectLst/>
                        </a:rPr>
                        <a:t>. Καθηγητής Φαρμακολογίας, Συντονιστής Επιτροπής Διασύνδεσης με τη </a:t>
                      </a:r>
                      <a:r>
                        <a:rPr lang="el-GR" sz="1100" dirty="0" err="1">
                          <a:effectLst/>
                        </a:rPr>
                        <a:t>Β΄θμια</a:t>
                      </a:r>
                      <a:r>
                        <a:rPr lang="el-GR" sz="1100" dirty="0">
                          <a:effectLst/>
                        </a:rPr>
                        <a:t> Εκπαίδευση</a:t>
                      </a:r>
                      <a:endParaRPr lang="en-US" sz="1100" dirty="0">
                        <a:effectLst/>
                      </a:endParaRPr>
                    </a:p>
                    <a:p>
                      <a:r>
                        <a:rPr lang="el-GR" sz="1100" dirty="0">
                          <a:effectLst/>
                        </a:rPr>
                        <a:t>Γιάννης Τσιαούσης  </a:t>
                      </a:r>
                      <a:r>
                        <a:rPr lang="el-GR" sz="1100" dirty="0" err="1">
                          <a:effectLst/>
                        </a:rPr>
                        <a:t>Αναπλ</a:t>
                      </a:r>
                      <a:r>
                        <a:rPr lang="el-GR" sz="1100" dirty="0">
                          <a:effectLst/>
                        </a:rPr>
                        <a:t>. Καθηγητής, Δ/</a:t>
                      </a:r>
                      <a:r>
                        <a:rPr lang="el-GR" sz="1100" dirty="0" err="1">
                          <a:effectLst/>
                        </a:rPr>
                        <a:t>ντής</a:t>
                      </a:r>
                      <a:r>
                        <a:rPr lang="el-GR" sz="1100" dirty="0">
                          <a:effectLst/>
                        </a:rPr>
                        <a:t> Μουσείου Ιατρικής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39346"/>
                  </a:ext>
                </a:extLst>
              </a:tr>
              <a:tr h="834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effectLst/>
                        </a:rPr>
                        <a:t>9.30-10.00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Παρουσίαση Ιατρικής Σχολής: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l-GR" sz="1100" dirty="0">
                          <a:effectLst/>
                        </a:rPr>
                        <a:t>Καθηγήτρια Πνευμονολογίας, κ. Σοφία Σχίζα </a:t>
                      </a:r>
                      <a:endParaRPr lang="en-US" sz="1100" dirty="0">
                        <a:effectLst/>
                      </a:endParaRPr>
                    </a:p>
                    <a:p>
                      <a:r>
                        <a:rPr lang="el-GR" sz="1100" dirty="0">
                          <a:effectLst/>
                        </a:rPr>
                        <a:t>Επιτροπή Διασύνδεσης με τη </a:t>
                      </a:r>
                      <a:r>
                        <a:rPr lang="el-GR" sz="1100" dirty="0" err="1">
                          <a:effectLst/>
                        </a:rPr>
                        <a:t>Β΄θμια</a:t>
                      </a:r>
                      <a:r>
                        <a:rPr lang="el-GR" sz="1100" dirty="0">
                          <a:effectLst/>
                        </a:rPr>
                        <a:t> Εκπαίδευση</a:t>
                      </a:r>
                      <a:endParaRPr lang="en-US" sz="1100" dirty="0">
                        <a:effectLst/>
                      </a:endParaRPr>
                    </a:p>
                    <a:p>
                      <a:r>
                        <a:rPr lang="el-G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63757"/>
                  </a:ext>
                </a:extLst>
              </a:tr>
              <a:tr h="23998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effectLst/>
                        </a:rPr>
                        <a:t> </a:t>
                      </a:r>
                      <a:r>
                        <a:rPr lang="el-GR" sz="1100" b="0" dirty="0" smtClean="0">
                          <a:effectLst/>
                        </a:rPr>
                        <a:t>10.30- 1145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l-GR" sz="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250000"/>
                        </a:lnSpc>
                      </a:pPr>
                      <a:r>
                        <a:rPr lang="el-GR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10.30-</a:t>
                      </a:r>
                      <a:r>
                        <a:rPr lang="el-GR" sz="11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l-GR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11.00</a:t>
                      </a:r>
                      <a:endParaRPr lang="en-US" sz="11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250000"/>
                        </a:lnSpc>
                      </a:pPr>
                      <a:r>
                        <a:rPr lang="el-GR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11.05- 11.35</a:t>
                      </a:r>
                      <a:endParaRPr lang="en-US" sz="11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250000"/>
                        </a:lnSpc>
                      </a:pPr>
                      <a:r>
                        <a:rPr lang="el-GR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11.40- 12.10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Ξενάγηση  σε κλινικά και ερευνητικά εργαστήρια της Ιατρικής Σχολής </a:t>
                      </a:r>
                      <a:endParaRPr lang="el-GR" sz="11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228600" lvl="0" indent="-2286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0" algn="l"/>
                        </a:tabLst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Εργαστήριο Χημείας- </a:t>
                      </a:r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Βιοχημείας</a:t>
                      </a:r>
                    </a:p>
                    <a:p>
                      <a:pPr marL="228600" lvl="0" indent="-2286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0" algn="l"/>
                        </a:tabLst>
                      </a:pPr>
                      <a:endParaRPr lang="en-US" sz="9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228600" lvl="0" indent="-2286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0" algn="l"/>
                        </a:tabLst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Εργαστήριο </a:t>
                      </a:r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Φαρμακολογίας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Font typeface="Symbol" panose="05050102010706020507" pitchFamily="18" charset="2"/>
                        <a:buNone/>
                        <a:tabLst>
                          <a:tab pos="0" algn="l"/>
                        </a:tabLst>
                      </a:pPr>
                      <a:endParaRPr lang="en-US" sz="9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228600" lvl="0" indent="-2286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Εργαστήριο Ανατομίας.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191135"/>
                      <a:r>
                        <a:rPr lang="el-GR" sz="1100" dirty="0" smtClean="0">
                          <a:effectLst/>
                        </a:rPr>
                        <a:t>Συζήτηση, ξενάγηση: Λειτουργική ανατομία του εγκε­φάλου»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191135"/>
                      <a:r>
                        <a:rPr lang="el-GR" sz="1100" dirty="0" smtClean="0">
                          <a:effectLst/>
                        </a:rPr>
                        <a:t>Δ/</a:t>
                      </a:r>
                      <a:r>
                        <a:rPr lang="el-GR" sz="1100" dirty="0" err="1" smtClean="0">
                          <a:effectLst/>
                        </a:rPr>
                        <a:t>ντής</a:t>
                      </a:r>
                      <a:r>
                        <a:rPr lang="el-GR" sz="1100" dirty="0" smtClean="0">
                          <a:effectLst/>
                        </a:rPr>
                        <a:t>: </a:t>
                      </a:r>
                      <a:r>
                        <a:rPr lang="el-GR" sz="1100" dirty="0" err="1" smtClean="0">
                          <a:effectLst/>
                        </a:rPr>
                        <a:t>Αναπλ</a:t>
                      </a:r>
                      <a:r>
                        <a:rPr lang="el-GR" sz="1100" dirty="0" smtClean="0">
                          <a:effectLst/>
                        </a:rPr>
                        <a:t>. Καθηγητής Γιάννης Τσιαούσης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191135"/>
                      <a:r>
                        <a:rPr lang="en-US" sz="1100" dirty="0" smtClean="0">
                          <a:effectLst/>
                        </a:rPr>
                        <a:t>X</a:t>
                      </a:r>
                      <a:r>
                        <a:rPr lang="el-GR" sz="1100" dirty="0" err="1" smtClean="0">
                          <a:effectLst/>
                        </a:rPr>
                        <a:t>ρήστος</a:t>
                      </a:r>
                      <a:r>
                        <a:rPr lang="el-GR" sz="1100" dirty="0" smtClean="0">
                          <a:effectLst/>
                        </a:rPr>
                        <a:t> </a:t>
                      </a:r>
                      <a:r>
                        <a:rPr lang="el-GR" sz="1100" dirty="0" err="1" smtClean="0">
                          <a:effectLst/>
                        </a:rPr>
                        <a:t>Τσιτσιπάνης</a:t>
                      </a:r>
                      <a:r>
                        <a:rPr lang="el-GR" sz="1100" dirty="0" smtClean="0">
                          <a:effectLst/>
                        </a:rPr>
                        <a:t>, Νευροχειρουργός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191135"/>
                      <a:r>
                        <a:rPr lang="el-GR" sz="1100" dirty="0" smtClean="0">
                          <a:effectLst/>
                        </a:rPr>
                        <a:t>Βίκυ </a:t>
                      </a:r>
                      <a:r>
                        <a:rPr lang="el-GR" sz="1100" dirty="0" err="1" smtClean="0">
                          <a:effectLst/>
                        </a:rPr>
                        <a:t>Κοκκινάκη</a:t>
                      </a:r>
                      <a:r>
                        <a:rPr lang="el-GR" sz="1100" dirty="0" smtClean="0">
                          <a:effectLst/>
                        </a:rPr>
                        <a:t>, Ειδικό Τεχνικό Εργαστηριακό Προσωπικό  </a:t>
                      </a:r>
                      <a:endParaRPr lang="en-US" sz="1100" dirty="0" smtClean="0">
                        <a:effectLst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354187"/>
                  </a:ext>
                </a:extLst>
              </a:tr>
              <a:tr h="5409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0" dirty="0">
                          <a:effectLst/>
                        </a:rPr>
                        <a:t>12.00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l-GR" sz="11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πουφές</a:t>
                      </a: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Λήξη ημερίδας  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1004636"/>
                  </a:ext>
                </a:extLst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4"/>
          <a:stretch/>
        </p:blipFill>
        <p:spPr>
          <a:xfrm>
            <a:off x="237018" y="304800"/>
            <a:ext cx="2149578" cy="629448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36098" y="609600"/>
            <a:ext cx="1219200" cy="253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983"/>
            <a:r>
              <a:rPr lang="el-GR" altLang="en-US" sz="1200" b="1" i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ΠΡΟΓΡΑΜΜΑ</a:t>
            </a:r>
            <a:endParaRPr lang="en-US" altLang="en-US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9600"/>
            <a:ext cx="8382000" cy="525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dirty="0"/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27848"/>
              </p:ext>
            </p:extLst>
          </p:nvPr>
        </p:nvGraphicFramePr>
        <p:xfrm>
          <a:off x="1143000" y="679473"/>
          <a:ext cx="7315200" cy="489112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16499938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343564539"/>
                    </a:ext>
                  </a:extLst>
                </a:gridCol>
              </a:tblGrid>
              <a:tr h="3255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Εργαστήριο ΄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Υπνου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Δντρια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Σοφία Σχίζα, Καθηγήτρια Πνευμονολογίας, Ιατρικής Σχολής Π.Κ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95410555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Εργαστήριο Ανατομίας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marL="0" marR="0" algn="l" defTabSz="914484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Δ/</a:t>
                      </a:r>
                      <a:r>
                        <a:rPr lang="el-GR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ντής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Γιάννης Τσιαούσης,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l-GR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ναπλ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Καθηγητής Ανατομίας Ιατρικής Σχολής 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Π.Κ</a:t>
                      </a:r>
                    </a:p>
                    <a:p>
                      <a:pPr marL="0" marR="0" indent="0" algn="l" defTabSz="914484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ρήστος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Τσιιτσιπάνης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Νευροχειρουργός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84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Βίκυ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Κοκκινάκη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Ειδικό Τεχνικό Εργαστηριακό Προσωπικό  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3228457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Εργαστήριο Κυτταρικής και Μοριακής 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Νευροβιολογίας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marL="0" marR="0" algn="l" defTabSz="914484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Δ/</a:t>
                      </a:r>
                      <a:r>
                        <a:rPr lang="el-GR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ντρια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Μαρίνα </a:t>
                      </a:r>
                      <a:r>
                        <a:rPr lang="el-GR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Βιδάκη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84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Επίκ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 Καθηγήτρια Κυτταρικής και Μοριακής Βιολογίας Ιατρικής Σχολής Π.Κ.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237728843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Εργαστήριο 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Νευροφαρμακολογίας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Γιάννης 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Χαραλαμπόπουλος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Αναπλ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Καθηγητής Φαρμακολογίας Ιατρικής Σχολής 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Π.Κ,</a:t>
                      </a:r>
                      <a:r>
                        <a:rPr lang="el-GR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Δ/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ντής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ΜΠΣ Νευροεπιστημών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3577354274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Εργαστήριο 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Νευροψυχολογίας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marL="0" marR="0" algn="l" defTabSz="914484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Παναγιώτης Σίμος, Καθηγητής Εξελικτικής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Νευροψυχολογίας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Ιατρικής Σχολής Π.Κ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84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Δέσποινα Αντύπα, Μεταδιδακτορική Ερευνήτρια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2771546547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7090" algn="ctr"/>
                        </a:tabLs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Εργαστήριο Τοξικολογίας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7090" algn="ctr"/>
                        </a:tabLs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Μανώλης 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Τζατζαράκης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Αναπλ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Καθηγητής Τοξικολογίας Ιατρικής Σχολής, </a:t>
                      </a:r>
                      <a:r>
                        <a:rPr lang="el-G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Π.Κ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Βακωνάκη</a:t>
                      </a:r>
                      <a:r>
                        <a:rPr lang="el-GR" sz="9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Έλενα, </a:t>
                      </a:r>
                      <a:r>
                        <a:rPr lang="en-US" sz="9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Phd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sz="9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Βιολόγος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2674362543"/>
                  </a:ext>
                </a:extLst>
              </a:tr>
              <a:tr h="7680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4180" algn="r"/>
                        </a:tabLst>
                      </a:pPr>
                      <a:r>
                        <a:rPr lang="el-G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Μουσείο Ιατρικής Κρήτης</a:t>
                      </a:r>
                      <a:endParaRPr lang="en-US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4180" algn="r"/>
                        </a:tabLst>
                      </a:pPr>
                      <a:r>
                        <a:rPr lang="el-G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Δ/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ντής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Γιάννης Τσιαούσης, 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Αναπλ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Καθηγητής Ανατομίας Ιατρικής Σχολής Π.Κ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Αθηνά </a:t>
                      </a:r>
                      <a:r>
                        <a:rPr lang="el-GR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Γαργανουράκη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Εκπαιδευτικός, υπεύθυνη εκπαιδευτικών 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Μουσείου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Μαρία Τσαγκαράκη, υπεύθυνη Συλλογών Μουσείου 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Ιατρικής, </a:t>
                      </a:r>
                      <a:r>
                        <a:rPr lang="el-G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ΕΤΕΠ ΠΚ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83632"/>
                  </a:ext>
                </a:extLst>
              </a:tr>
              <a:tr h="3186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4180" algn="r"/>
                        </a:tabLs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Εργαστήριο Χημείας, Βιοχημείας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Νίκη </a:t>
                      </a:r>
                      <a:r>
                        <a:rPr lang="el-GR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Μαστροδήμου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ΕΔΙΠ, Χ. </a:t>
                      </a:r>
                      <a:r>
                        <a:rPr lang="el-GR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Πολιουδάκη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ΕΔΙΠ, Α. </a:t>
                      </a:r>
                      <a:r>
                        <a:rPr lang="el-GR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Τσαπάρα</a:t>
                      </a:r>
                      <a:r>
                        <a:rPr lang="el-GR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ΕΔΙΠ ΠΚ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78" marR="5667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53542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Εργαστήριο Οπτικής και ΄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Ορασης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Δ/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ντής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Καθηγητής, Μιλτιάδης 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Τσιλιμπάρης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Σοφία </a:t>
                      </a:r>
                      <a:r>
                        <a:rPr lang="el-GR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Παναγοπούλου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</a:t>
                      </a:r>
                      <a:r>
                        <a:rPr lang="el-G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Εργαστηριακό Διδακτικό Προσωπικό Π.Κ.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3586093215"/>
                  </a:ext>
                </a:extLst>
              </a:tr>
            </a:tbl>
          </a:graphicData>
        </a:graphic>
      </p:graphicFrame>
      <p:sp>
        <p:nvSpPr>
          <p:cNvPr id="12" name="Ορθογώνιο 11"/>
          <p:cNvSpPr/>
          <p:nvPr/>
        </p:nvSpPr>
        <p:spPr>
          <a:xfrm>
            <a:off x="685800" y="5615004"/>
            <a:ext cx="7924800" cy="30930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/>
            <a:r>
              <a:rPr lang="el-GR" sz="900" b="1" dirty="0">
                <a:cs typeface="Calibri" panose="020F0502020204030204" pitchFamily="34" charset="0"/>
              </a:rPr>
              <a:t>Συμμετέχουν οι Σχολικές μονάδες:</a:t>
            </a:r>
            <a:endParaRPr lang="en-US" sz="900" dirty="0"/>
          </a:p>
          <a:p>
            <a:pPr lvl="1"/>
            <a:r>
              <a:rPr lang="el-GR" sz="900" b="1" dirty="0">
                <a:cs typeface="Calibri" panose="020F0502020204030204" pitchFamily="34" charset="0"/>
              </a:rPr>
              <a:t> </a:t>
            </a:r>
            <a:endParaRPr lang="en-US" sz="900" dirty="0"/>
          </a:p>
          <a:p>
            <a:pPr marL="952393" lvl="1" indent="-342900">
              <a:buFont typeface="+mj-lt"/>
              <a:buAutoNum type="arabicPeriod"/>
              <a:tabLst>
                <a:tab pos="0" algn="l"/>
              </a:tabLst>
            </a:pP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Πρότυπο Γενικό  Λύκειο  Ηρακλείου </a:t>
            </a:r>
            <a:r>
              <a:rPr lang="el-G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00" dirty="0"/>
          </a:p>
          <a:p>
            <a:pPr marL="952393" lvl="1" indent="-342900">
              <a:buFont typeface="+mj-lt"/>
              <a:buAutoNum type="arabicPeriod"/>
              <a:tabLst>
                <a:tab pos="0" algn="l"/>
              </a:tabLst>
            </a:pP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Πρότυπο Γυμνάσιο Ηρακλείου </a:t>
            </a:r>
            <a:r>
              <a:rPr lang="el-G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00" dirty="0"/>
          </a:p>
          <a:p>
            <a:pPr marL="952393" lvl="1" indent="-342900">
              <a:buFont typeface="+mj-lt"/>
              <a:buAutoNum type="arabicPeriod"/>
              <a:tabLst>
                <a:tab pos="0" algn="l"/>
              </a:tabLst>
            </a:pP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3ο Λύκειο Ηρακλείου </a:t>
            </a:r>
            <a:r>
              <a:rPr lang="el-G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00" dirty="0"/>
          </a:p>
          <a:p>
            <a:pPr lvl="1" algn="ctr"/>
            <a:r>
              <a:rPr lang="el-GR" sz="900" i="1" dirty="0">
                <a:cs typeface="Calibri" panose="020F0502020204030204" pitchFamily="34" charset="0"/>
              </a:rPr>
              <a:t> </a:t>
            </a:r>
            <a:endParaRPr lang="en-US" sz="900" dirty="0"/>
          </a:p>
          <a:p>
            <a:pPr lvl="1"/>
            <a:r>
              <a:rPr lang="el-GR" sz="900" b="1" dirty="0">
                <a:cs typeface="Calibri" panose="020F0502020204030204" pitchFamily="34" charset="0"/>
              </a:rPr>
              <a:t> </a:t>
            </a:r>
            <a:endParaRPr lang="en-US" sz="900" dirty="0"/>
          </a:p>
          <a:p>
            <a:pPr lvl="1">
              <a:lnSpc>
                <a:spcPct val="115000"/>
              </a:lnSpc>
              <a:spcAft>
                <a:spcPts val="1000"/>
              </a:spcAft>
            </a:pPr>
            <a:endParaRPr lang="el-GR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endParaRPr lang="el-GR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l-GR" sz="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Χορηγία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393" lvl="1" indent="-342900">
              <a:buFont typeface="Symbol" panose="05050102010706020507" pitchFamily="18" charset="2"/>
              <a:buChar char="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Ιατρική Σχολή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393" lvl="1" indent="-342900">
              <a:buFont typeface="Symbol" panose="05050102010706020507" pitchFamily="18" charset="2"/>
              <a:buChar char="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Μουσείο Ιατρικής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6663" lvl="1"/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endParaRPr lang="el-GR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l-GR" sz="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Ιατρική Σχολή: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l-GR" sz="9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Υποστήριξη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Μ. Τσαγκαράκη, Ν.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Εφεντάκη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Α.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Γαργανουράκη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l-GR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Πληροφορίες: </a:t>
            </a:r>
            <a:r>
              <a:rPr lang="el-G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Μ.Τσαγκαράκη</a:t>
            </a:r>
            <a:r>
              <a:rPr lang="el-GR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2810 394562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990600" y="10952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Μουσείο και Εργαστήρια Ιατρικής Σχολής,</a:t>
            </a:r>
          </a:p>
          <a:p>
            <a:pPr algn="ctr"/>
            <a:r>
              <a:rPr lang="el-GR" sz="1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Συμμετέχοντες </a:t>
            </a:r>
            <a:r>
              <a:rPr lang="el-GR" sz="1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στις εκπαιδευτικές </a:t>
            </a:r>
            <a:r>
              <a:rPr lang="el-GR" sz="1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δράσεις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Παρουσίαση επίσκεψης γνωριμίας στην τάξ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228_TF03460507.potx" id="{4143AE75-860F-415F-BFE3-51FA47C49FA4}" vid="{AF152FAA-1E05-4494-B255-03C390A6C368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επίσκεψης γνωριμίας στην τάξη</Template>
  <TotalTime>3407</TotalTime>
  <Words>608</Words>
  <Application>Microsoft Office PowerPoint</Application>
  <PresentationFormat>Προβολή στην οθόνη (4:3)</PresentationFormat>
  <Paragraphs>188</Paragraphs>
  <Slides>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</vt:lpstr>
      <vt:lpstr>Century Gothic</vt:lpstr>
      <vt:lpstr>Comic Sans MS</vt:lpstr>
      <vt:lpstr>Symbol</vt:lpstr>
      <vt:lpstr>Tahoma</vt:lpstr>
      <vt:lpstr>Times New Roman</vt:lpstr>
      <vt:lpstr>Παρουσίαση επίσκεψης γνωριμίας στην τάξη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Tsagkaraki</dc:creator>
  <cp:lastModifiedBy>Maria Tsagkaraki</cp:lastModifiedBy>
  <cp:revision>26</cp:revision>
  <cp:lastPrinted>2023-03-10T09:12:54Z</cp:lastPrinted>
  <dcterms:created xsi:type="dcterms:W3CDTF">2023-03-09T17:29:02Z</dcterms:created>
  <dcterms:modified xsi:type="dcterms:W3CDTF">2023-03-13T06:50:25Z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