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6638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C3300"/>
    <a:srgbClr val="FFFF99"/>
    <a:srgbClr val="F7BFE6"/>
    <a:srgbClr val="E7FFB7"/>
    <a:srgbClr val="E3E341"/>
    <a:srgbClr val="FFC285"/>
    <a:srgbClr val="FFCC99"/>
    <a:srgbClr val="CCFF66"/>
    <a:srgbClr val="D2D22E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78993" autoAdjust="0"/>
  </p:normalViewPr>
  <p:slideViewPr>
    <p:cSldViewPr>
      <p:cViewPr varScale="1">
        <p:scale>
          <a:sx n="59" d="100"/>
          <a:sy n="59" d="100"/>
        </p:scale>
        <p:origin x="-2028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95A4D1D-2169-4F7E-8C6D-0BE227118D7B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F92681-0F32-4EAF-867E-6E2E9F5CD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6" tIns="41893" rIns="83786" bIns="41893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ea typeface="Microsoft YaHei" pitchFamily="32" charset="-122"/>
            </a:endParaRPr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59350" cy="3719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5600" cy="446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3786" tIns="41893" rIns="83786" bIns="41893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ea typeface="Microsoft YaHei" pitchFamily="32" charset="-122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846513" y="0"/>
            <a:ext cx="294957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3786" tIns="41893" rIns="83786" bIns="41893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ea typeface="Microsoft YaHei" pitchFamily="32" charset="-122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9429750"/>
            <a:ext cx="294957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3786" tIns="41893" rIns="83786" bIns="41893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ea typeface="Microsoft YaHei" pitchFamily="32" charset="-122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6513" y="9429750"/>
            <a:ext cx="2947987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10205" algn="l"/>
                <a:tab pos="821864" algn="l"/>
                <a:tab pos="1233523" algn="l"/>
                <a:tab pos="1645183" algn="l"/>
                <a:tab pos="2056842" algn="l"/>
                <a:tab pos="2468501" algn="l"/>
                <a:tab pos="2880160" algn="l"/>
                <a:tab pos="3291820" algn="l"/>
                <a:tab pos="3703478" algn="l"/>
                <a:tab pos="4115138" algn="l"/>
                <a:tab pos="4526797" algn="l"/>
                <a:tab pos="4938457" algn="l"/>
                <a:tab pos="5350115" algn="l"/>
                <a:tab pos="5761775" algn="l"/>
                <a:tab pos="6173434" algn="l"/>
                <a:tab pos="6585093" algn="l"/>
                <a:tab pos="6996752" algn="l"/>
                <a:tab pos="7408412" algn="l"/>
                <a:tab pos="7820071" algn="l"/>
                <a:tab pos="823173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icrosoft YaHei" pitchFamily="32" charset="-122"/>
                <a:cs typeface="Arial" charset="0"/>
              </a:defRPr>
            </a:lvl1pPr>
          </a:lstStyle>
          <a:p>
            <a:pPr>
              <a:defRPr/>
            </a:pPr>
            <a:fld id="{F6C226C9-77FB-4DD4-B985-DE5DEE9E8A4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</a:pPr>
            <a:fld id="{8FBF1800-A5B9-4EEA-8A55-5D3E3D7265F7}" type="slidenum">
              <a:rPr lang="el-GR" smtClean="0">
                <a:latin typeface="Times New Roman" pitchFamily="18" charset="0"/>
                <a:ea typeface="Microsoft YaHei" pitchFamily="34" charset="-122"/>
              </a:rPr>
              <a:pPr>
                <a:tabLst>
                  <a:tab pos="0" algn="l"/>
                  <a:tab pos="409575" algn="l"/>
                  <a:tab pos="820738" algn="l"/>
                  <a:tab pos="1233488" algn="l"/>
                  <a:tab pos="1644650" algn="l"/>
                  <a:tab pos="2055813" algn="l"/>
                  <a:tab pos="2466975" algn="l"/>
                  <a:tab pos="2879725" algn="l"/>
                  <a:tab pos="3290888" algn="l"/>
                  <a:tab pos="3702050" algn="l"/>
                  <a:tab pos="4114800" algn="l"/>
                  <a:tab pos="4525963" algn="l"/>
                  <a:tab pos="4937125" algn="l"/>
                  <a:tab pos="5349875" algn="l"/>
                  <a:tab pos="5761038" algn="l"/>
                  <a:tab pos="6172200" algn="l"/>
                  <a:tab pos="6584950" algn="l"/>
                  <a:tab pos="6996113" algn="l"/>
                  <a:tab pos="7407275" algn="l"/>
                  <a:tab pos="7820025" algn="l"/>
                  <a:tab pos="8231188" algn="l"/>
                </a:tabLst>
              </a:pPr>
              <a:t>1</a:t>
            </a:fld>
            <a:endParaRPr lang="el-GR" dirty="0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46513" y="9429750"/>
            <a:ext cx="294957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1188" algn="l"/>
              </a:tabLst>
            </a:pPr>
            <a:fld id="{82D2955D-1759-4D6A-AF87-E3D27DB6E71A}" type="slidenum">
              <a:rPr lang="el-GR" sz="13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 algn="r">
                <a:lnSpc>
                  <a:spcPct val="95000"/>
                </a:lnSpc>
                <a:buClrTx/>
                <a:tabLst>
                  <a:tab pos="0" algn="l"/>
                  <a:tab pos="409575" algn="l"/>
                  <a:tab pos="820738" algn="l"/>
                  <a:tab pos="1233488" algn="l"/>
                  <a:tab pos="1644650" algn="l"/>
                  <a:tab pos="2055813" algn="l"/>
                  <a:tab pos="2466975" algn="l"/>
                  <a:tab pos="2879725" algn="l"/>
                  <a:tab pos="3290888" algn="l"/>
                  <a:tab pos="3702050" algn="l"/>
                  <a:tab pos="4114800" algn="l"/>
                  <a:tab pos="4525963" algn="l"/>
                  <a:tab pos="4937125" algn="l"/>
                  <a:tab pos="5349875" algn="l"/>
                  <a:tab pos="5761038" algn="l"/>
                  <a:tab pos="6172200" algn="l"/>
                  <a:tab pos="6584950" algn="l"/>
                  <a:tab pos="6996113" algn="l"/>
                  <a:tab pos="7407275" algn="l"/>
                  <a:tab pos="7820025" algn="l"/>
                  <a:tab pos="8231188" algn="l"/>
                </a:tabLst>
              </a:pPr>
              <a:t>1</a:t>
            </a:fld>
            <a:endParaRPr lang="el-GR" sz="13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r>
              <a:rPr lang="el-GR" dirty="0" smtClean="0">
                <a:latin typeface="Times New Roman" pitchFamily="18" charset="0"/>
              </a:rPr>
              <a:t>Σχολική πρόσκληση </a:t>
            </a:r>
            <a:r>
              <a:rPr lang="el-GR" smtClean="0">
                <a:latin typeface="Times New Roman" pitchFamily="18" charset="0"/>
              </a:rPr>
              <a:t>για μαθητές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Τόπος, Ημερομηνία Παρουσίασης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Τόπος, Ημερομηνία Παρουσίασης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0675" y="1604963"/>
            <a:ext cx="2070100" cy="452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61075" cy="452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Τόπος, Ημερομηνία Παρουσίασης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Τόπος, Ημερομηνία Παρουσίασης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Τόπος, Ημερομηνία Παρουσίασης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Τόπος, Ημερομηνία Παρουσίασης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Τόπος, Ημερομηνία Παρουσίασης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Τόπος, Ημερομηνία Παρουσίασης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Τόπος, Ημερομηνία Παρουσίασης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Τόπος, Ημερομηνία Παρουσίασης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Τόπος, Ημερομηνία Παρουσίασης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2565400"/>
            <a:ext cx="7769225" cy="1958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Κάντε κλικ εδώ για την επεξεργασία της μορφής του κειμένου του τίτλου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1116013" y="6237288"/>
            <a:ext cx="2887662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Microsoft YaHei" pitchFamily="32" charset="-122"/>
              </a:defRPr>
            </a:lvl1pPr>
          </a:lstStyle>
          <a:p>
            <a:pPr>
              <a:defRPr/>
            </a:pPr>
            <a:r>
              <a:rPr lang="el-GR"/>
              <a:t>Τόπος, Ημερομηνία Παρουσίασης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Κάντε κλικ εδώ για την επεξεργασία της μορφής των κειμένων διάρθρωσης</a:t>
            </a:r>
          </a:p>
          <a:p>
            <a:pPr lvl="1"/>
            <a:r>
              <a:rPr lang="en-GB" smtClean="0"/>
              <a:t>Δεύτερο επίπεδο διάρθρωσης</a:t>
            </a:r>
          </a:p>
          <a:p>
            <a:pPr lvl="2"/>
            <a:r>
              <a:rPr lang="en-GB" smtClean="0"/>
              <a:t>Τρίτο επίπεδο διάρθρωσης</a:t>
            </a:r>
          </a:p>
          <a:p>
            <a:pPr lvl="3"/>
            <a:r>
              <a:rPr lang="en-GB" smtClean="0"/>
              <a:t>Τέταρτο επίπεδο διάρθρωσης</a:t>
            </a:r>
          </a:p>
          <a:p>
            <a:pPr lvl="4"/>
            <a:r>
              <a:rPr lang="en-GB" smtClean="0"/>
              <a:t>Πέμπτο επίπεδο διάρθρωσης</a:t>
            </a:r>
          </a:p>
          <a:p>
            <a:pPr lvl="4"/>
            <a:r>
              <a:rPr lang="en-GB" smtClean="0"/>
              <a:t>Έκτο επίπεδο διάρθρωσης</a:t>
            </a:r>
          </a:p>
          <a:p>
            <a:pPr lvl="4"/>
            <a:r>
              <a:rPr lang="en-GB" smtClean="0"/>
              <a:t>Έβδομο επίπεδο διάρθρωσης</a:t>
            </a:r>
          </a:p>
          <a:p>
            <a:pPr lvl="4"/>
            <a:r>
              <a:rPr lang="en-GB" smtClean="0"/>
              <a:t>Όγδοο επίπεδο διάρθρωσης</a:t>
            </a:r>
          </a:p>
          <a:p>
            <a:pPr lvl="4"/>
            <a:r>
              <a:rPr lang="en-GB" smtClean="0"/>
              <a:t>Ένατο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sldNum="0" hdr="0" ftr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pitchFamily="32" charset="-122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pitchFamily="32" charset="-122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pitchFamily="32" charset="-122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pitchFamily="32" charset="-122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pitchFamily="32" charset="-122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pitchFamily="32" charset="-122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pitchFamily="32" charset="-122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pitchFamily="32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971600" y="1628800"/>
            <a:ext cx="4104456" cy="8640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2000" b="1" spc="50" dirty="0" smtClean="0">
                <a:solidFill>
                  <a:srgbClr val="CC3300"/>
                </a:solidFill>
                <a:latin typeface="Book Antiqua" pitchFamily="18" charset="0"/>
                <a:ea typeface="Microsoft YaHei" pitchFamily="32" charset="-122"/>
              </a:rPr>
              <a:t>Διαδραστικές </a:t>
            </a:r>
            <a:r>
              <a:rPr lang="en-US" sz="2000" b="1" spc="50" dirty="0" smtClean="0">
                <a:solidFill>
                  <a:srgbClr val="CC3300"/>
                </a:solidFill>
                <a:latin typeface="Book Antiqua" pitchFamily="18" charset="0"/>
                <a:ea typeface="Microsoft YaHei" pitchFamily="32" charset="-122"/>
              </a:rPr>
              <a:t> </a:t>
            </a:r>
            <a:r>
              <a:rPr lang="el-GR" sz="2000" b="1" spc="50" dirty="0" smtClean="0">
                <a:solidFill>
                  <a:srgbClr val="CC3300"/>
                </a:solidFill>
                <a:latin typeface="Book Antiqua" pitchFamily="18" charset="0"/>
                <a:ea typeface="Microsoft YaHei" pitchFamily="32" charset="-122"/>
              </a:rPr>
              <a:t>Ξεναγήσεις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2000" b="1" spc="50" dirty="0" smtClean="0">
                <a:solidFill>
                  <a:srgbClr val="CC3300"/>
                </a:solidFill>
                <a:latin typeface="Book Antiqua" pitchFamily="18" charset="0"/>
                <a:ea typeface="Microsoft YaHei" pitchFamily="32" charset="-122"/>
              </a:rPr>
              <a:t>για μαθητές</a:t>
            </a:r>
            <a:r>
              <a:rPr lang="en-US" sz="2000" b="1" spc="50" dirty="0" smtClean="0">
                <a:solidFill>
                  <a:srgbClr val="A80000"/>
                </a:solidFill>
                <a:latin typeface="Book Antiqua" pitchFamily="18" charset="0"/>
                <a:ea typeface="Microsoft YaHei" pitchFamily="32" charset="-122"/>
              </a:rPr>
              <a:t> </a:t>
            </a:r>
            <a:endParaRPr lang="el-GR" sz="2000" b="1" spc="50" dirty="0" smtClean="0">
              <a:solidFill>
                <a:srgbClr val="A80000"/>
              </a:solidFill>
              <a:latin typeface="Book Antiqua" pitchFamily="18" charset="0"/>
              <a:ea typeface="Microsoft YaHei" pitchFamily="32" charset="-122"/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4000" b="1" dirty="0">
                <a:solidFill>
                  <a:srgbClr val="C00000"/>
                </a:solidFill>
                <a:latin typeface="Calibri" pitchFamily="32" charset="0"/>
                <a:ea typeface="Microsoft YaHei" pitchFamily="32" charset="-122"/>
              </a:rPr>
              <a:t/>
            </a:r>
            <a:br>
              <a:rPr lang="el-GR" sz="4000" b="1" dirty="0">
                <a:solidFill>
                  <a:srgbClr val="C00000"/>
                </a:solidFill>
                <a:latin typeface="Calibri" pitchFamily="32" charset="0"/>
                <a:ea typeface="Microsoft YaHei" pitchFamily="32" charset="-122"/>
              </a:rPr>
            </a:br>
            <a:endParaRPr lang="el-GR" sz="3200" b="1" i="1" dirty="0">
              <a:solidFill>
                <a:srgbClr val="475379"/>
              </a:solidFill>
              <a:latin typeface="Calibri" pitchFamily="32" charset="0"/>
              <a:ea typeface="Microsoft YaHei" pitchFamily="3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2060848"/>
            <a:ext cx="8208912" cy="5900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l-GR" sz="2400" b="1" i="1" dirty="0" smtClean="0">
              <a:solidFill>
                <a:schemeClr val="accent4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16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Η Βιβλιοθήκη του ΠΚ σας προσκαλεί  να παρακολουθήσετε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16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τα εξειδικευμένα εκπαιδευτικά προγράμματα για μαθητές,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16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τα οποία διαφοροποιούνται ανάλογα με την ηλικία τους: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l-GR" sz="800" b="1" dirty="0" smtClean="0">
              <a:solidFill>
                <a:schemeClr val="accent4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16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Παιχνίδι με συναισθήματα και οπτικοποίηση αυτών (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Word Art</a:t>
            </a:r>
            <a:r>
              <a:rPr lang="en-US" sz="16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)</a:t>
            </a:r>
            <a:endParaRPr lang="en-US" sz="1600" b="1" dirty="0" smtClean="0">
              <a:solidFill>
                <a:schemeClr val="accent4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16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Ηλεκτρονικό ερωτηματολόγιο με χρήση </a:t>
            </a:r>
            <a:r>
              <a:rPr lang="el-GR" sz="1600" b="1" dirty="0" err="1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ηλ</a:t>
            </a:r>
            <a:r>
              <a:rPr lang="el-GR" sz="16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. υπολογιστών (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Kahoot</a:t>
            </a:r>
            <a:r>
              <a:rPr lang="el-GR" sz="16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)</a:t>
            </a:r>
            <a:endParaRPr lang="el-GR" sz="1600" b="1" dirty="0" smtClean="0">
              <a:solidFill>
                <a:schemeClr val="accent4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16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Κυνήγι θησαυρού με κινητά τηλέφωνα (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Actionbound</a:t>
            </a:r>
            <a:r>
              <a:rPr lang="en-US" sz="16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)</a:t>
            </a:r>
            <a:endParaRPr lang="el-GR" sz="1600" b="1" dirty="0" smtClean="0">
              <a:solidFill>
                <a:schemeClr val="accent4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16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Ξενάγηση στο ηλεκτρονικό αναγνωστήριο, στα βιβλιοστάσια,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16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στην παιδική συλλογή, στα κυλιόμενα ράφια και το αίθριό </a:t>
            </a:r>
            <a:r>
              <a:rPr lang="el-GR" sz="1600" b="1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μας </a:t>
            </a:r>
            <a:r>
              <a:rPr lang="el-GR" sz="1600" b="1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.</a:t>
            </a:r>
            <a:endParaRPr lang="el-GR" sz="1600" b="1" dirty="0" smtClean="0">
              <a:solidFill>
                <a:schemeClr val="accent4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l-GR" sz="1000" b="1" dirty="0" smtClean="0">
              <a:solidFill>
                <a:schemeClr val="accent4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16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Κάνετε </a:t>
            </a:r>
            <a:r>
              <a:rPr lang="el-GR" sz="1600" b="1" u="sng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έγκαιρα</a:t>
            </a:r>
            <a:r>
              <a:rPr lang="el-GR" sz="16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 την κράτησή σας για να μας επισκεφτείτε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16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από </a:t>
            </a:r>
            <a:r>
              <a:rPr lang="el-GR" sz="1600" b="1" u="sng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Νοέμβριο</a:t>
            </a:r>
            <a:r>
              <a:rPr lang="el-GR" sz="16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 μέχρι </a:t>
            </a:r>
            <a:r>
              <a:rPr lang="el-GR" sz="1600" b="1" u="sng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Μάιο</a:t>
            </a:r>
            <a:r>
              <a:rPr lang="el-GR" sz="16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 για </a:t>
            </a:r>
            <a:r>
              <a:rPr lang="el-GR" sz="1600" b="1" u="sng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1</a:t>
            </a:r>
            <a:r>
              <a:rPr lang="el-GR" sz="16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 ολόκληρη δημιουργική </a:t>
            </a:r>
            <a:r>
              <a:rPr lang="el-GR" sz="1600" b="1" u="sng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ώρα</a:t>
            </a:r>
          </a:p>
          <a:p>
            <a:endParaRPr lang="el-GR" sz="1000" b="1" dirty="0" smtClean="0">
              <a:solidFill>
                <a:schemeClr val="accent4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r>
              <a:rPr lang="el-GR" sz="16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Book Antiqua" pitchFamily="18" charset="0"/>
              </a:rPr>
              <a:t>            Πληροφορίες: 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κ. </a:t>
            </a:r>
            <a:r>
              <a:rPr lang="el-GR" sz="1600" b="1" dirty="0" err="1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Τζανάκη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, Ελευθερία </a:t>
            </a:r>
            <a:r>
              <a:rPr lang="el-GR" sz="1600" b="1" dirty="0" smtClean="0">
                <a:solidFill>
                  <a:srgbClr val="C00000"/>
                </a:solidFill>
                <a:latin typeface="Book Antiqua" pitchFamily="18" charset="0"/>
              </a:rPr>
              <a:t>( 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2810 393236 </a:t>
            </a:r>
            <a:r>
              <a:rPr lang="el-GR" sz="1600" b="1" dirty="0" smtClean="0">
                <a:solidFill>
                  <a:srgbClr val="C00000"/>
                </a:solidFill>
                <a:latin typeface="Book Antiqua" pitchFamily="18" charset="0"/>
              </a:rPr>
              <a:t>ή </a:t>
            </a:r>
            <a:r>
              <a:rPr lang="el-GR" sz="1600" b="1" dirty="0" err="1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tzanakie@uoc.gr</a:t>
            </a:r>
            <a:r>
              <a:rPr lang="el-GR" sz="1600" b="1" dirty="0" smtClean="0">
                <a:solidFill>
                  <a:srgbClr val="C00000"/>
                </a:solidFill>
                <a:latin typeface="Book Antiqua" pitchFamily="18" charset="0"/>
              </a:rPr>
              <a:t>)</a:t>
            </a:r>
          </a:p>
          <a:p>
            <a:endParaRPr lang="el-GR" sz="12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r>
              <a:rPr lang="el-GR" sz="1600" b="1" dirty="0" smtClean="0">
                <a:solidFill>
                  <a:srgbClr val="C00000"/>
                </a:solidFill>
                <a:latin typeface="Book Antiqua" pitchFamily="18" charset="0"/>
              </a:rPr>
              <a:t>    </a:t>
            </a:r>
            <a:r>
              <a:rPr lang="el-GR" sz="1200" b="1" dirty="0" smtClean="0">
                <a:solidFill>
                  <a:srgbClr val="C00000"/>
                </a:solidFill>
                <a:latin typeface="Book Antiqua" pitchFamily="18" charset="0"/>
              </a:rPr>
              <a:t>Η χρήση μάσκας για μαθητές &amp; συνοδούς εκπαιδευτικούς </a:t>
            </a:r>
          </a:p>
          <a:p>
            <a:r>
              <a:rPr lang="el-GR" sz="1200" b="1" dirty="0" smtClean="0">
                <a:solidFill>
                  <a:srgbClr val="C00000"/>
                </a:solidFill>
                <a:latin typeface="Book Antiqua" pitchFamily="18" charset="0"/>
              </a:rPr>
              <a:t>     είναι υποχρεωτική καθ’ όλη τη διάρκεια του προγράμματος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l-GR" sz="2800" b="1" i="1" dirty="0" smtClean="0">
              <a:solidFill>
                <a:srgbClr val="475379"/>
              </a:solidFill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l-GR" b="1" dirty="0" smtClean="0">
              <a:solidFill>
                <a:schemeClr val="accent4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l-GR" sz="2400" b="1" i="1" dirty="0">
              <a:solidFill>
                <a:srgbClr val="475379"/>
              </a:solidFill>
              <a:latin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5" y="6194082"/>
            <a:ext cx="2627783" cy="66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 bwMode="auto">
          <a:xfrm rot="20355752">
            <a:off x="390547" y="3221578"/>
            <a:ext cx="1728192" cy="288032"/>
          </a:xfrm>
          <a:prstGeom prst="roundRect">
            <a:avLst/>
          </a:prstGeom>
          <a:solidFill>
            <a:srgbClr val="CC3300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www.lib.uoc.gr</a:t>
            </a:r>
            <a:endParaRPr lang="en-US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pitchFamily="3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pitchFamily="32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4129</TotalTime>
  <Words>134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Γνωριμία με τη Βιβλιοθήκη του Πανεπιστημίου Κρήτης</dc:title>
  <dc:creator>Katerina</dc:creator>
  <cp:lastModifiedBy>libuser</cp:lastModifiedBy>
  <cp:revision>415</cp:revision>
  <cp:lastPrinted>1601-01-01T00:00:00Z</cp:lastPrinted>
  <dcterms:created xsi:type="dcterms:W3CDTF">1601-01-01T00:00:00Z</dcterms:created>
  <dcterms:modified xsi:type="dcterms:W3CDTF">2023-03-21T10:06:45Z</dcterms:modified>
</cp:coreProperties>
</file>