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5" r:id="rId5"/>
    <p:sldMasterId id="2147483678" r:id="rId6"/>
  </p:sldMasterIdLst>
  <p:notesMasterIdLst>
    <p:notesMasterId r:id="rId15"/>
  </p:notesMasterIdLst>
  <p:sldIdLst>
    <p:sldId id="260" r:id="rId7"/>
    <p:sldId id="754" r:id="rId8"/>
    <p:sldId id="2946" r:id="rId9"/>
    <p:sldId id="2945" r:id="rId10"/>
    <p:sldId id="2944" r:id="rId11"/>
    <p:sldId id="2947" r:id="rId12"/>
    <p:sldId id="2943" r:id="rId13"/>
    <p:sldId id="270" r:id="rId14"/>
  </p:sldIdLst>
  <p:sldSz cx="24239538" cy="13716000"/>
  <p:notesSz cx="6797675" cy="9928225"/>
  <p:defaultTextStyle>
    <a:defPPr>
      <a:defRPr lang="el-GR"/>
    </a:defPPr>
    <a:lvl1pPr marL="0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1pPr>
    <a:lvl2pPr marL="91090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2pPr>
    <a:lvl3pPr marL="1821805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3pPr>
    <a:lvl4pPr marL="273270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4pPr>
    <a:lvl5pPr marL="3643609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5pPr>
    <a:lvl6pPr marL="455451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6pPr>
    <a:lvl7pPr marL="5465414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7pPr>
    <a:lvl8pPr marL="637631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8pPr>
    <a:lvl9pPr marL="7287221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F8C"/>
    <a:srgbClr val="19BEDE"/>
    <a:srgbClr val="79CA4C"/>
    <a:srgbClr val="3399FF"/>
    <a:srgbClr val="2AB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8" autoAdjust="0"/>
    <p:restoredTop sz="94660"/>
  </p:normalViewPr>
  <p:slideViewPr>
    <p:cSldViewPr snapToGrid="0">
      <p:cViewPr varScale="1">
        <p:scale>
          <a:sx n="55" d="100"/>
          <a:sy n="55" d="100"/>
        </p:scale>
        <p:origin x="8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0" d="100"/>
          <a:sy n="130" d="100"/>
        </p:scale>
        <p:origin x="41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5BDC8-5624-B640-A51D-7D100401FBD8}" type="datetimeFigureOut">
              <a:rPr lang="el-GR" smtClean="0"/>
              <a:t>8/1/2025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41425"/>
            <a:ext cx="59182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0455-3940-E94B-B680-5585781AE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14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09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1CC5B-85A4-2FB1-ABD7-6458AC5CD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717749-06FD-0020-D844-43BF160219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F8EF59-60C3-C327-C4E3-D8DA374AB2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BB59A-71FA-A949-E9E3-8A0ACC35E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7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09FD4-E525-F624-154B-956B6D644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993003-62BF-02A4-AD47-A7C9BC641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C0A77B-6ED1-8373-EBAB-101317223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7351D-3863-2C59-DD1B-9357912351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36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F65BD-B532-6876-2973-1649503B4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63E36-D540-9FE1-95F8-21C0140CC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19D3F5-CEB2-95E2-27CE-FFF4D263C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7B8A5-AD23-6FB5-2D84-A091ECF54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96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5B567-F444-DE99-0FAB-14ECEF4DA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F67DD9-5975-A8F6-6E30-7BE25586CC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5A9B55-0466-9C7A-AD7F-BDA457824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58D8A-F522-D777-5AC2-579909D68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2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52D1B5-BA53-6481-474E-2EE7A6D1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AEA9-71C6-468C-BEB2-7FB1CAECB70F}" type="datetimeFigureOut">
              <a:rPr lang="el-GR" smtClean="0"/>
              <a:t>8/1/2025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707AFC-FF13-3D18-A576-6BFF1AD4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A11A37-CB44-6D2D-E490-97C6255F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Θέση τίτλου 1">
            <a:extLst>
              <a:ext uri="{FF2B5EF4-FFF2-40B4-BE49-F238E27FC236}">
                <a16:creationId xmlns:a16="http://schemas.microsoft.com/office/drawing/2014/main" id="{7E16175E-F3D0-4B46-2EE5-9C896A10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3514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E3C192-E8D6-C541-99B1-5FC986B7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BED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922D709-00C7-6849-82F6-B71C2F28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>
                <a:solidFill>
                  <a:srgbClr val="0D4F8C"/>
                </a:solidFill>
                <a:latin typeface="Trebuchet MS" panose="020B0603020202020204" pitchFamily="34" charset="0"/>
              </a:defRPr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7DFD192-A261-B246-8F4F-44230F98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3B8C0F-27A1-9641-9516-D33AEA8CE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>
                <a:solidFill>
                  <a:srgbClr val="0D4F8C"/>
                </a:solidFill>
                <a:latin typeface="Trebuchet MS" panose="020B0603020202020204" pitchFamily="34" charset="0"/>
              </a:defRPr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80BAD56-F9FA-1C47-B89A-73E69F5C3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02283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538F63-D0B7-F242-B11E-217E108F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BED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873937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819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4F22B7-AABD-BD40-B43B-EEBB5BFC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C8B233-910C-2646-8277-96769BD5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DF32913-5D8F-C44E-A202-534B792B7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0046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AC7F9E-7A02-504C-B2E7-61A1BCAF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CDD2421-F46C-FA45-B1C4-EAD6356D3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52F8B60-2ACD-3748-A864-81E74B6B1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465224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9B0FE-285C-9746-8B26-D1DC4057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4636B7C-90F9-B342-9F16-FECFE820B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46154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79AD7DA-E083-B342-81C9-AA3FCC7F2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346420" y="730250"/>
            <a:ext cx="522665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9DAF0CC-4FF9-0440-8739-1E98345FA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730250"/>
            <a:ext cx="15376957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15019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8/1/2025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570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8/1/2025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991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8/1/2025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654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CB91A0-D815-7746-ACA8-0558A82C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1131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19BED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8BDAA8-7888-ED4B-B89C-9CBA272A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2576945"/>
            <a:ext cx="20906602" cy="977698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D4F8C"/>
                </a:solidFill>
                <a:latin typeface="Trebuchet MS" panose="020B0603020202020204" pitchFamily="34" charset="0"/>
              </a:defRPr>
            </a:lvl1pPr>
            <a:lvl2pPr>
              <a:defRPr sz="4400">
                <a:solidFill>
                  <a:srgbClr val="0D4F8C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3870103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8/1/2025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05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8/1/2025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253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8/1/2025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652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929942" y="965721"/>
            <a:ext cx="20906602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1666467" y="1"/>
            <a:ext cx="2" cy="255271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833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A8E5444-4922-EAFD-BA12-BEAFFDFE3351}"/>
              </a:ext>
            </a:extLst>
          </p:cNvPr>
          <p:cNvSpPr/>
          <p:nvPr userDrawn="1"/>
        </p:nvSpPr>
        <p:spPr>
          <a:xfrm>
            <a:off x="9077311" y="1845425"/>
            <a:ext cx="6084916" cy="3042459"/>
          </a:xfrm>
          <a:prstGeom prst="rect">
            <a:avLst/>
          </a:prstGeom>
          <a:solidFill>
            <a:srgbClr val="0D4F8C"/>
          </a:solidFill>
          <a:ln>
            <a:solidFill>
              <a:srgbClr val="0D4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 descr="Εικόνα που περιέχει κείμενο, γραμματοσειρά, στιγμιότυπο οθόνη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D5BFE4CC-0242-11C8-EA76-4A871118E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73" y="2421162"/>
            <a:ext cx="3413592" cy="18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4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8/1/2025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54"/>
            <a:ext cx="24239538" cy="13658745"/>
          </a:xfrm>
          <a:prstGeom prst="rect">
            <a:avLst/>
          </a:prstGeom>
        </p:spPr>
      </p:pic>
      <p:pic>
        <p:nvPicPr>
          <p:cNvPr id="10" name="Εικόνα 9" descr="Εικόνα που περιέχει κείμενο, γραμματοσειρά, στιγμιότυπο οθόνη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8B51141-27C6-DEB4-8F59-B4599F839C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85" y="774311"/>
            <a:ext cx="6057117" cy="13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4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8/1/2025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0"/>
            <a:ext cx="24239538" cy="13675370"/>
          </a:xfrm>
          <a:prstGeom prst="rect">
            <a:avLst/>
          </a:prstGeom>
        </p:spPr>
      </p:pic>
      <p:pic>
        <p:nvPicPr>
          <p:cNvPr id="8" name="Εικόνα 7" descr="Εικόνα που περιέχει κείμενο, γραμματοσειρά, στιγμιότυπο οθόνη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710987BD-AF7D-A6BE-6D5B-397E990C41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45" y="3200400"/>
            <a:ext cx="5996015" cy="134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6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FD8487-9D61-484B-BB8C-E42E61A4C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18179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8800" kern="1200" dirty="0">
                <a:solidFill>
                  <a:srgbClr val="19BEDE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E864BF2-6C89-2246-AFF5-EF3976E4F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72">
                <a:solidFill>
                  <a:srgbClr val="0D4F8C"/>
                </a:solidFill>
                <a:latin typeface="Trebuchet MS" panose="020B0603020202020204" pitchFamily="34" charset="0"/>
              </a:defRPr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91541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CB91A0-D815-7746-ACA8-0558A82C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1131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19BED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8BDAA8-7888-ED4B-B89C-9CBA272A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2576945"/>
            <a:ext cx="20906602" cy="977698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D4F8C"/>
                </a:solidFill>
                <a:latin typeface="Trebuchet MS" panose="020B0603020202020204" pitchFamily="34" charset="0"/>
              </a:defRPr>
            </a:lvl1pPr>
            <a:lvl2pPr>
              <a:defRPr sz="4400">
                <a:solidFill>
                  <a:srgbClr val="0D4F8C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50255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2CA66A-1971-3745-A403-92564599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  <a:prstGeom prst="rect">
            <a:avLst/>
          </a:prstGeom>
        </p:spPr>
        <p:txBody>
          <a:bodyPr anchor="b"/>
          <a:lstStyle>
            <a:lvl1pPr>
              <a:defRPr sz="11929">
                <a:solidFill>
                  <a:srgbClr val="19BED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AED08D-2086-DB4B-A44B-CEEB3287E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18078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33454B-536C-8547-B386-167DF34C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BED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D16F91-E89B-AF44-A663-D25081424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C2A62E8-7553-2A4C-B342-EFA0CF161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325686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2EFEEE7-16A3-129E-A980-495951F3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B554EC-C5F1-0DD1-BF83-B5ECC0159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6468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8AEA9-71C6-468C-BEB2-7FB1CAECB70F}" type="datetimeFigureOut">
              <a:rPr lang="el-GR" smtClean="0"/>
              <a:t>8/1/2025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269398-EA6B-43F4-1772-65E972F5A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9347" y="12712703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DBA4EF-1999-F613-70F6-2AD4EF7FF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19174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03" r:id="rId2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7158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476B8E4-27FB-B4E2-8FCB-08D14D204737}"/>
              </a:ext>
            </a:extLst>
          </p:cNvPr>
          <p:cNvSpPr/>
          <p:nvPr userDrawn="1"/>
        </p:nvSpPr>
        <p:spPr>
          <a:xfrm>
            <a:off x="9077311" y="1845425"/>
            <a:ext cx="6084916" cy="3042459"/>
          </a:xfrm>
          <a:prstGeom prst="rect">
            <a:avLst/>
          </a:prstGeom>
          <a:solidFill>
            <a:srgbClr val="0D4F8C"/>
          </a:solidFill>
          <a:ln>
            <a:solidFill>
              <a:srgbClr val="0D4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 descr="Εικόνα που περιέχει κείμενο, γραμματοσειρά, στιγμιότυπο οθόνη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683660FE-CD0A-89BD-6FAF-25A7B1818A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73" y="2421162"/>
            <a:ext cx="3413592" cy="18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66468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2B16-8557-4743-8EE6-3DDFEC79069C}" type="datetimeFigureOut">
              <a:rPr lang="el-GR" smtClean="0"/>
              <a:t>8/1/2025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29347" y="12712701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9174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6E9A-F6BC-4101-9D32-73E53CB7934B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8BCA747-5152-A44B-9CEA-DF5112260DA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" y="0"/>
            <a:ext cx="24234490" cy="13716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5CF02F1-D563-934F-9869-0A4A0DEF96C2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17970" y="12481771"/>
            <a:ext cx="4855042" cy="9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2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704" r:id="rId20"/>
  </p:sldLayoutIdLst>
  <p:txStyles>
    <p:titleStyle>
      <a:lvl1pPr algn="l" defTabSz="1818010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503" indent="-454503" algn="l" defTabSz="1818010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50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51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51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52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52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53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53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54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900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801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701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602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502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403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303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204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090B62-B25B-3B4C-B120-D2B2A6AAC54D}"/>
              </a:ext>
            </a:extLst>
          </p:cNvPr>
          <p:cNvSpPr txBox="1"/>
          <p:nvPr/>
        </p:nvSpPr>
        <p:spPr>
          <a:xfrm>
            <a:off x="1265216" y="4516903"/>
            <a:ext cx="217091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800" b="1" dirty="0">
                <a:solidFill>
                  <a:schemeClr val="bg1"/>
                </a:solidFill>
                <a:latin typeface="Trebuchet MS" panose="020B0703020202090204" pitchFamily="34" charset="0"/>
              </a:rPr>
              <a:t>ΕΥΡΩΠΑΪΚΗ ΠΡΩΤΟΒΟΥΛΙΑ </a:t>
            </a:r>
            <a:r>
              <a:rPr lang="en-US" sz="4800" b="1" dirty="0">
                <a:solidFill>
                  <a:schemeClr val="bg1"/>
                </a:solidFill>
                <a:latin typeface="Trebuchet MS" panose="020B0703020202090204" pitchFamily="34" charset="0"/>
              </a:rPr>
              <a:t>S</a:t>
            </a:r>
            <a:r>
              <a:rPr lang="el-GR" sz="4800" b="1" dirty="0">
                <a:solidFill>
                  <a:schemeClr val="bg1"/>
                </a:solidFill>
                <a:latin typeface="Trebuchet MS" panose="020B0703020202090204" pitchFamily="34" charset="0"/>
              </a:rPr>
              <a:t>.</a:t>
            </a:r>
            <a:r>
              <a:rPr lang="en-US" sz="4800" b="1" dirty="0">
                <a:solidFill>
                  <a:schemeClr val="bg1"/>
                </a:solidFill>
                <a:latin typeface="Trebuchet MS" panose="020B0703020202090204" pitchFamily="34" charset="0"/>
              </a:rPr>
              <a:t>T</a:t>
            </a:r>
            <a:r>
              <a:rPr lang="el-GR" sz="4800" b="1" dirty="0">
                <a:solidFill>
                  <a:schemeClr val="bg1"/>
                </a:solidFill>
                <a:latin typeface="Trebuchet MS" panose="020B0703020202090204" pitchFamily="34" charset="0"/>
              </a:rPr>
              <a:t>.</a:t>
            </a:r>
            <a:r>
              <a:rPr lang="en-US" sz="4800" b="1" dirty="0">
                <a:solidFill>
                  <a:schemeClr val="bg1"/>
                </a:solidFill>
                <a:latin typeface="Trebuchet MS" panose="020B0703020202090204" pitchFamily="34" charset="0"/>
              </a:rPr>
              <a:t>E</a:t>
            </a:r>
            <a:r>
              <a:rPr lang="el-GR" sz="4800" b="1" dirty="0">
                <a:solidFill>
                  <a:schemeClr val="bg1"/>
                </a:solidFill>
                <a:latin typeface="Trebuchet MS" panose="020B0703020202090204" pitchFamily="34" charset="0"/>
              </a:rPr>
              <a:t>.</a:t>
            </a:r>
            <a:r>
              <a:rPr lang="en-US" sz="4800" b="1" dirty="0">
                <a:solidFill>
                  <a:schemeClr val="bg1"/>
                </a:solidFill>
                <a:latin typeface="Trebuchet MS" panose="020B0703020202090204" pitchFamily="34" charset="0"/>
              </a:rPr>
              <a:t>P</a:t>
            </a:r>
            <a:r>
              <a:rPr lang="el-GR" sz="4800" b="1" dirty="0">
                <a:solidFill>
                  <a:schemeClr val="bg1"/>
                </a:solidFill>
                <a:latin typeface="Trebuchet MS" panose="020B0703020202090204" pitchFamily="34" charset="0"/>
              </a:rPr>
              <a:t>. ΚΑΙ ΔΙΑΡΘΡΩΤΙΚΑ ΤΑΜΕΙΑ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5BFCF-8BC1-254C-8BE2-AD13975F9B0E}"/>
              </a:ext>
            </a:extLst>
          </p:cNvPr>
          <p:cNvSpPr txBox="1"/>
          <p:nvPr/>
        </p:nvSpPr>
        <p:spPr>
          <a:xfrm>
            <a:off x="2302709" y="5231313"/>
            <a:ext cx="200209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5400" b="1" dirty="0">
                <a:solidFill>
                  <a:srgbClr val="19BEDE"/>
                </a:solidFill>
              </a:rPr>
              <a:t>              </a:t>
            </a:r>
            <a:r>
              <a:rPr lang="en-US" sz="5400" b="1" dirty="0">
                <a:solidFill>
                  <a:schemeClr val="bg1"/>
                </a:solidFill>
              </a:rPr>
              <a:t>S</a:t>
            </a:r>
            <a:r>
              <a:rPr lang="en-US" sz="5400" b="1" dirty="0">
                <a:solidFill>
                  <a:srgbClr val="19BEDE"/>
                </a:solidFill>
              </a:rPr>
              <a:t>TRATEGIC </a:t>
            </a:r>
            <a:r>
              <a:rPr lang="en-US" sz="5400" b="1" dirty="0">
                <a:solidFill>
                  <a:schemeClr val="bg1"/>
                </a:solidFill>
              </a:rPr>
              <a:t>T</a:t>
            </a:r>
            <a:r>
              <a:rPr lang="en-US" sz="5400" b="1" dirty="0">
                <a:solidFill>
                  <a:srgbClr val="19BEDE"/>
                </a:solidFill>
              </a:rPr>
              <a:t>ECHNOLOGIES FOR </a:t>
            </a:r>
            <a:r>
              <a:rPr lang="en-US" sz="5400" b="1" dirty="0">
                <a:solidFill>
                  <a:schemeClr val="bg1"/>
                </a:solidFill>
              </a:rPr>
              <a:t>E</a:t>
            </a:r>
            <a:r>
              <a:rPr lang="en-US" sz="5400" b="1" dirty="0">
                <a:solidFill>
                  <a:srgbClr val="19BEDE"/>
                </a:solidFill>
              </a:rPr>
              <a:t>UROPE </a:t>
            </a:r>
            <a:r>
              <a:rPr lang="en-US" sz="5400" b="1" dirty="0">
                <a:solidFill>
                  <a:schemeClr val="bg1"/>
                </a:solidFill>
              </a:rPr>
              <a:t>P</a:t>
            </a:r>
            <a:r>
              <a:rPr lang="en-US" sz="5400" b="1" dirty="0">
                <a:solidFill>
                  <a:srgbClr val="19BEDE"/>
                </a:solidFill>
              </a:rPr>
              <a:t>LATFORM</a:t>
            </a:r>
            <a:r>
              <a:rPr lang="el-GR" sz="5400" b="1" dirty="0">
                <a:solidFill>
                  <a:srgbClr val="19BEDE"/>
                </a:solidFill>
              </a:rPr>
              <a:t> </a:t>
            </a:r>
          </a:p>
          <a:p>
            <a:r>
              <a:rPr lang="el-GR" sz="5400" b="1" dirty="0">
                <a:solidFill>
                  <a:srgbClr val="19BEDE"/>
                </a:solidFill>
              </a:rPr>
              <a:t>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FD2E0-80F5-0D96-3590-B5502CF7C928}"/>
              </a:ext>
            </a:extLst>
          </p:cNvPr>
          <p:cNvSpPr txBox="1"/>
          <p:nvPr/>
        </p:nvSpPr>
        <p:spPr>
          <a:xfrm>
            <a:off x="2109277" y="9328721"/>
            <a:ext cx="20020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Roboto" panose="02000000000000000000" pitchFamily="2" charset="0"/>
              </a:rPr>
              <a:t>Γενική Γραμματεία ΕΣΠΑ</a:t>
            </a:r>
            <a:endParaRPr lang="el-GR" sz="6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46110-59CF-138B-6E58-022DB9A33302}"/>
              </a:ext>
            </a:extLst>
          </p:cNvPr>
          <p:cNvSpPr txBox="1"/>
          <p:nvPr/>
        </p:nvSpPr>
        <p:spPr>
          <a:xfrm>
            <a:off x="1265216" y="2913203"/>
            <a:ext cx="21709104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4400" b="1" dirty="0">
                <a:solidFill>
                  <a:schemeClr val="bg1"/>
                </a:solidFill>
                <a:latin typeface="Trebuchet MS" panose="020B0703020202090204" pitchFamily="34" charset="0"/>
              </a:rPr>
              <a:t>3</a:t>
            </a:r>
            <a:r>
              <a:rPr lang="el-GR" sz="4400" b="1" baseline="30000" dirty="0">
                <a:solidFill>
                  <a:schemeClr val="bg1"/>
                </a:solidFill>
                <a:latin typeface="Trebuchet MS" panose="020B0703020202090204" pitchFamily="34" charset="0"/>
              </a:rPr>
              <a:t>Ο</a:t>
            </a:r>
            <a:r>
              <a:rPr lang="el-GR" sz="4400" b="1" dirty="0">
                <a:solidFill>
                  <a:schemeClr val="bg1"/>
                </a:solidFill>
                <a:latin typeface="Trebuchet MS" panose="020B0703020202090204" pitchFamily="34" charset="0"/>
              </a:rPr>
              <a:t> Συμβούλιο Παρακολούθησης και Συντονισμού Αναπτυξιακών Παρεμβάσεων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05600-E7C0-A812-EC8A-284B835BEFE4}"/>
              </a:ext>
            </a:extLst>
          </p:cNvPr>
          <p:cNvSpPr txBox="1"/>
          <p:nvPr/>
        </p:nvSpPr>
        <p:spPr>
          <a:xfrm>
            <a:off x="9430743" y="11137735"/>
            <a:ext cx="5764911" cy="64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Τετάρτη, 18 Δεκεμβρίου 2024</a:t>
            </a:r>
          </a:p>
        </p:txBody>
      </p:sp>
    </p:spTree>
    <p:extLst>
      <p:ext uri="{BB962C8B-B14F-4D97-AF65-F5344CB8AC3E}">
        <p14:creationId xmlns:p14="http://schemas.microsoft.com/office/powerpoint/2010/main" val="26978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09B6C5-1163-7831-C273-8DDB1310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chemeClr val="accent1"/>
                </a:solidFill>
              </a:rPr>
              <a:t>2</a:t>
            </a:fld>
            <a:endParaRPr lang="en-GB">
              <a:solidFill>
                <a:schemeClr val="accent1"/>
              </a:solidFill>
            </a:endParaRPr>
          </a:p>
        </p:txBody>
      </p:sp>
      <p:sp>
        <p:nvSpPr>
          <p:cNvPr id="42" name="Θέση περιεχομένου 2">
            <a:extLst>
              <a:ext uri="{FF2B5EF4-FFF2-40B4-BE49-F238E27FC236}">
                <a16:creationId xmlns:a16="http://schemas.microsoft.com/office/drawing/2014/main" id="{9D0B26AA-076B-FD43-E3A4-0667ADCB6C4E}"/>
              </a:ext>
            </a:extLst>
          </p:cNvPr>
          <p:cNvSpPr txBox="1">
            <a:spLocks/>
          </p:cNvSpPr>
          <p:nvPr/>
        </p:nvSpPr>
        <p:spPr>
          <a:xfrm>
            <a:off x="1666468" y="1862138"/>
            <a:ext cx="21756240" cy="9776981"/>
          </a:xfrm>
          <a:prstGeom prst="rect">
            <a:avLst/>
          </a:prstGeom>
        </p:spPr>
        <p:txBody>
          <a:bodyPr/>
          <a:lstStyle>
            <a:lvl1pPr marL="454503" indent="-454503" algn="l" defTabSz="1818010" rtl="0" eaLnBrk="1" latinLnBrk="0" hangingPunct="1">
              <a:lnSpc>
                <a:spcPct val="90000"/>
              </a:lnSpc>
              <a:spcBef>
                <a:spcPts val="1988"/>
              </a:spcBef>
              <a:buFont typeface="Arial" panose="020B0604020202020204" pitchFamily="34" charset="0"/>
              <a:buChar char="•"/>
              <a:defRPr sz="5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350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4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251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151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9052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9952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0853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1753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2654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4800" b="1" dirty="0">
                <a:solidFill>
                  <a:srgbClr val="0070C0"/>
                </a:solidFill>
                <a:ea typeface="+mj-ea"/>
                <a:cs typeface="+mj-cs"/>
              </a:rPr>
              <a:t>STEP</a:t>
            </a:r>
            <a:r>
              <a:rPr lang="el-GR" sz="4800" b="1" dirty="0">
                <a:solidFill>
                  <a:srgbClr val="0070C0"/>
                </a:solidFill>
                <a:ea typeface="+mj-ea"/>
                <a:cs typeface="+mj-cs"/>
              </a:rPr>
              <a:t>-</a:t>
            </a:r>
            <a:r>
              <a:rPr lang="el-GR" sz="4800" b="1" dirty="0">
                <a:solidFill>
                  <a:srgbClr val="0070C0"/>
                </a:solidFill>
              </a:rPr>
              <a:t>Προκλήσεις για Ευρωπαϊκή Βιομηχανία και Οικονομία</a:t>
            </a:r>
            <a:endParaRPr lang="en-IE" sz="4800" b="1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F76B4D7B-2530-FD77-5D5D-E7FBDCBD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282" y="11746431"/>
            <a:ext cx="20905788" cy="6043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3600" dirty="0">
                <a:solidFill>
                  <a:srgbClr val="0D4F8C"/>
                </a:solidFill>
                <a:ea typeface="+mn-ea"/>
                <a:cs typeface="+mn-cs"/>
              </a:rPr>
              <a:t>Ενεργοποίηση: </a:t>
            </a:r>
            <a:r>
              <a:rPr lang="en-IE" sz="3600" dirty="0">
                <a:solidFill>
                  <a:srgbClr val="0D4F8C"/>
                </a:solidFill>
                <a:ea typeface="+mn-ea"/>
                <a:cs typeface="+mn-cs"/>
              </a:rPr>
              <a:t>1 </a:t>
            </a:r>
            <a:r>
              <a:rPr lang="el-GR" sz="3600" dirty="0">
                <a:solidFill>
                  <a:srgbClr val="0D4F8C"/>
                </a:solidFill>
                <a:ea typeface="+mn-ea"/>
                <a:cs typeface="+mn-cs"/>
              </a:rPr>
              <a:t>Μαρτίου 2024  – Κατευθυντήριες Οδηγίες: 13 Μαΐου 2024</a:t>
            </a:r>
            <a:endParaRPr lang="en-IE" sz="3600" dirty="0">
              <a:solidFill>
                <a:srgbClr val="0D4F8C"/>
              </a:solidFill>
              <a:ea typeface="+mn-ea"/>
              <a:cs typeface="+mn-cs"/>
            </a:endParaRPr>
          </a:p>
        </p:txBody>
      </p:sp>
      <p:grpSp>
        <p:nvGrpSpPr>
          <p:cNvPr id="44" name="Group 11">
            <a:extLst>
              <a:ext uri="{FF2B5EF4-FFF2-40B4-BE49-F238E27FC236}">
                <a16:creationId xmlns:a16="http://schemas.microsoft.com/office/drawing/2014/main" id="{6BB3DBA4-AF02-664C-FD19-99B260E73008}"/>
              </a:ext>
            </a:extLst>
          </p:cNvPr>
          <p:cNvGrpSpPr/>
          <p:nvPr/>
        </p:nvGrpSpPr>
        <p:grpSpPr>
          <a:xfrm>
            <a:off x="7981402" y="9041992"/>
            <a:ext cx="8276734" cy="2490697"/>
            <a:chOff x="7855204" y="11225303"/>
            <a:chExt cx="8276734" cy="2490697"/>
          </a:xfrm>
        </p:grpSpPr>
        <p:sp>
          <p:nvSpPr>
            <p:cNvPr id="45" name="Isosceles Triangle 2">
              <a:extLst>
                <a:ext uri="{FF2B5EF4-FFF2-40B4-BE49-F238E27FC236}">
                  <a16:creationId xmlns:a16="http://schemas.microsoft.com/office/drawing/2014/main" id="{CFCFBA0F-7961-F35F-0622-567467B98F72}"/>
                </a:ext>
              </a:extLst>
            </p:cNvPr>
            <p:cNvSpPr/>
            <p:nvPr/>
          </p:nvSpPr>
          <p:spPr>
            <a:xfrm rot="10800000">
              <a:off x="9670097" y="11225303"/>
              <a:ext cx="4646950" cy="677585"/>
            </a:xfrm>
            <a:prstGeom prst="triangl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id="{4112F364-9357-8FC1-CACD-E84BB8AA5246}"/>
                </a:ext>
              </a:extLst>
            </p:cNvPr>
            <p:cNvSpPr/>
            <p:nvPr/>
          </p:nvSpPr>
          <p:spPr>
            <a:xfrm>
              <a:off x="7855204" y="12120253"/>
              <a:ext cx="8276734" cy="159574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36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+mn-lt"/>
                  <a:ea typeface="+mj-ea"/>
                  <a:cs typeface="+mj-cs"/>
                </a:rPr>
                <a:t>STEP</a:t>
              </a:r>
              <a:r>
                <a:rPr lang="en-IE" sz="3600" b="1" dirty="0">
                  <a:solidFill>
                    <a:srgbClr val="0070C0"/>
                  </a:solidFill>
                  <a:latin typeface="+mn-lt"/>
                  <a:ea typeface="+mj-ea"/>
                  <a:cs typeface="+mj-cs"/>
                </a:rPr>
                <a:t> </a:t>
              </a:r>
              <a:r>
                <a:rPr lang="el-GR" b="1" dirty="0">
                  <a:solidFill>
                    <a:srgbClr val="FFFF00"/>
                  </a:solidFill>
                </a:rPr>
                <a:t>Δεν αποτελεί νέο χρηματοδοτικό εργαλείο αλλά μια νέα προσέγγιση</a:t>
              </a:r>
              <a:endParaRPr lang="en-US" b="1" dirty="0">
                <a:solidFill>
                  <a:srgbClr val="FFFF00"/>
                </a:solidFill>
                <a:latin typeface="EC Square Sans Pro" panose="020B0506040000020004" pitchFamily="34" charset="0"/>
              </a:endParaRPr>
            </a:p>
          </p:txBody>
        </p:sp>
      </p:grpSp>
      <p:grpSp>
        <p:nvGrpSpPr>
          <p:cNvPr id="47" name="Group 15">
            <a:extLst>
              <a:ext uri="{FF2B5EF4-FFF2-40B4-BE49-F238E27FC236}">
                <a16:creationId xmlns:a16="http://schemas.microsoft.com/office/drawing/2014/main" id="{0A0C578B-AABA-33F1-0C27-4B4D831E1BBE}"/>
              </a:ext>
            </a:extLst>
          </p:cNvPr>
          <p:cNvGrpSpPr/>
          <p:nvPr/>
        </p:nvGrpSpPr>
        <p:grpSpPr>
          <a:xfrm>
            <a:off x="1832640" y="2668488"/>
            <a:ext cx="21756240" cy="6373504"/>
            <a:chOff x="620799" y="2044156"/>
            <a:chExt cx="4235959" cy="512547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B9F5CB-4DFC-DD44-42E4-0164DA1EE6B0}"/>
                </a:ext>
              </a:extLst>
            </p:cNvPr>
            <p:cNvSpPr txBox="1"/>
            <p:nvPr/>
          </p:nvSpPr>
          <p:spPr>
            <a:xfrm>
              <a:off x="620799" y="2400361"/>
              <a:ext cx="4235959" cy="4769268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lIns="91440" tIns="45720" rIns="91440" bIns="45720" rtlCol="0" anchor="t">
              <a:noAutofit/>
            </a:bodyPr>
            <a:lstStyle/>
            <a:p>
              <a:pPr marL="285750" indent="-285750">
                <a:spcAft>
                  <a:spcPts val="1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endParaRPr lang="el-GR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Aft>
                  <a:spcPts val="1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l-GR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Ανταγωνιστικότητα και ανθεκτικότητα</a:t>
              </a:r>
              <a:r>
                <a:rPr lang="en-IE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r>
                <a:rPr lang="el-GR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ΕΕ</a:t>
              </a:r>
              <a:endParaRPr lang="en-IE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Aft>
                  <a:spcPts val="1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l-GR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Παγκόσμιος ανταγωνισμός </a:t>
              </a:r>
              <a:r>
                <a:rPr lang="el-GR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για κρίσιμες τεχνολογίες </a:t>
              </a:r>
              <a:r>
                <a:rPr lang="el-GR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(έκθεση </a:t>
              </a:r>
              <a:r>
                <a:rPr lang="en-US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Draghi)</a:t>
              </a:r>
              <a:endParaRPr lang="en-IE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Aft>
                  <a:spcPts val="1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l-GR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Επενδυτικές ανάγκες </a:t>
              </a:r>
              <a:r>
                <a:rPr lang="el-GR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για πράσινη &amp; ψηφιακή μετάβαση</a:t>
              </a:r>
              <a:endParaRPr lang="en-IE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Aft>
                  <a:spcPts val="1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l-GR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Έλλειψη ιδιωτικών κεφαλαίων </a:t>
              </a:r>
              <a:r>
                <a:rPr lang="el-GR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σε κλίμακα</a:t>
              </a:r>
              <a:endParaRPr lang="en-IE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Aft>
                  <a:spcPts val="1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l-GR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Εξωτερικές δυνάμεις που οδηγούν σε μία </a:t>
              </a:r>
              <a:r>
                <a:rPr lang="el-GR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Ενιαία Αγορά (έκθεση </a:t>
              </a:r>
              <a:r>
                <a:rPr lang="en-US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Letta)</a:t>
              </a:r>
              <a:endParaRPr lang="en-IE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Aft>
                  <a:spcPts val="1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l-GR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Περιορισμοί </a:t>
              </a:r>
              <a:r>
                <a:rPr lang="el-GR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ευρωπαϊκού </a:t>
              </a:r>
              <a:r>
                <a:rPr lang="en-IE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προϋπολογισμού </a:t>
              </a:r>
              <a:r>
                <a:rPr lang="en-IE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</a:t>
              </a:r>
              <a:r>
                <a:rPr lang="el-GR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επόμενου Πολυετούς Προγράμματος χρηματοδότησης</a:t>
              </a:r>
              <a:endParaRPr lang="en-IE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Aft>
                  <a:spcPts val="1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l-GR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Ανάγκη για μία </a:t>
              </a:r>
              <a:r>
                <a:rPr lang="el-GR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Ευρωπαϊκή απάντηση</a:t>
              </a:r>
              <a:endParaRPr lang="en-IE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E72999A-D603-8228-0679-5477BB7FBE2A}"/>
                </a:ext>
              </a:extLst>
            </p:cNvPr>
            <p:cNvSpPr txBox="1"/>
            <p:nvPr/>
          </p:nvSpPr>
          <p:spPr>
            <a:xfrm>
              <a:off x="620799" y="2044156"/>
              <a:ext cx="4235959" cy="622590"/>
            </a:xfrm>
            <a:prstGeom prst="round2Same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l-GR" sz="4400" b="1" dirty="0">
                  <a:solidFill>
                    <a:srgbClr val="0070C0"/>
                  </a:solidFill>
                </a:rPr>
                <a:t>Ποιο είναι το διακύβευμα</a:t>
              </a:r>
              <a:endParaRPr lang="en-IE" sz="4400" b="1" dirty="0">
                <a:solidFill>
                  <a:srgbClr val="0070C0"/>
                </a:solidFill>
                <a:latin typeface="EC Square Sans Pro" panose="020B050604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2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D1C47-E7DF-5F37-CEFA-DC2B71ED2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9FAE13-6EF2-DA3C-B148-AC8E38F2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chemeClr val="accent1"/>
                </a:solidFill>
              </a:rPr>
              <a:t>3</a:t>
            </a:fld>
            <a:endParaRPr lang="en-GB">
              <a:solidFill>
                <a:schemeClr val="accent1"/>
              </a:solidFill>
            </a:endParaRPr>
          </a:p>
        </p:txBody>
      </p:sp>
      <p:sp>
        <p:nvSpPr>
          <p:cNvPr id="38" name="Τίτλος 1">
            <a:extLst>
              <a:ext uri="{FF2B5EF4-FFF2-40B4-BE49-F238E27FC236}">
                <a16:creationId xmlns:a16="http://schemas.microsoft.com/office/drawing/2014/main" id="{759BB291-30E0-6EF7-5590-DED2980F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1131800"/>
          </a:xfrm>
        </p:spPr>
        <p:txBody>
          <a:bodyPr>
            <a:noAutofit/>
          </a:bodyPr>
          <a:lstStyle/>
          <a:p>
            <a:r>
              <a:rPr lang="el-GR" sz="4800" b="1" dirty="0">
                <a:solidFill>
                  <a:srgbClr val="0070C0"/>
                </a:solidFill>
                <a:latin typeface="+mn-lt"/>
              </a:rPr>
              <a:t>Στόχοι της </a:t>
            </a:r>
            <a:r>
              <a:rPr lang="en-IE" sz="4800" b="1" dirty="0">
                <a:solidFill>
                  <a:srgbClr val="0070C0"/>
                </a:solidFill>
                <a:latin typeface="+mn-lt"/>
              </a:rPr>
              <a:t>STEP</a:t>
            </a:r>
            <a:endParaRPr lang="el-GR" sz="4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9" name="Θέση περιεχομένου 2">
            <a:extLst>
              <a:ext uri="{FF2B5EF4-FFF2-40B4-BE49-F238E27FC236}">
                <a16:creationId xmlns:a16="http://schemas.microsoft.com/office/drawing/2014/main" id="{868FC23B-8734-6522-33BF-CEB30D5AEB3F}"/>
              </a:ext>
            </a:extLst>
          </p:cNvPr>
          <p:cNvSpPr txBox="1">
            <a:spLocks/>
          </p:cNvSpPr>
          <p:nvPr/>
        </p:nvSpPr>
        <p:spPr>
          <a:xfrm>
            <a:off x="1666468" y="2102160"/>
            <a:ext cx="20906602" cy="9609194"/>
          </a:xfrm>
          <a:prstGeom prst="rect">
            <a:avLst/>
          </a:prstGeom>
        </p:spPr>
        <p:txBody>
          <a:bodyPr>
            <a:noAutofit/>
          </a:bodyPr>
          <a:lstStyle>
            <a:lvl1pPr marL="454503" indent="-454503" algn="l" defTabSz="1818010" rtl="0" eaLnBrk="1" latinLnBrk="0" hangingPunct="1">
              <a:lnSpc>
                <a:spcPct val="90000"/>
              </a:lnSpc>
              <a:spcBef>
                <a:spcPts val="1988"/>
              </a:spcBef>
              <a:buFont typeface="Arial" panose="020B0604020202020204" pitchFamily="34" charset="0"/>
              <a:buChar char="•"/>
              <a:defRPr sz="5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350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4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251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151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9052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9952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0853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1753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2654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3600" dirty="0"/>
              <a:t>Η στήριξη της ανάπτυξης και της παραγωγής κρίσιμων τεχνολογιών σε </a:t>
            </a:r>
            <a:r>
              <a:rPr lang="el-GR" sz="3600" b="1" dirty="0"/>
              <a:t>τρεις τομείς:</a:t>
            </a:r>
          </a:p>
          <a:p>
            <a:pPr marL="909005" lvl="1" indent="0">
              <a:buFont typeface="Arial" panose="020B0604020202020204" pitchFamily="34" charset="0"/>
              <a:buNone/>
            </a:pPr>
            <a:endParaRPr lang="en-US" sz="3600" b="1" dirty="0"/>
          </a:p>
          <a:p>
            <a:pPr marL="1651955" lvl="1" indent="-742950">
              <a:buFont typeface="+mj-lt"/>
              <a:buAutoNum type="arabicPeriod"/>
            </a:pPr>
            <a:r>
              <a:rPr lang="el-GR" sz="3600" dirty="0"/>
              <a:t>καινοτομία στους τομείς της </a:t>
            </a:r>
            <a:r>
              <a:rPr lang="el-GR" sz="3600" b="1" dirty="0"/>
              <a:t>ψηφιακής και της </a:t>
            </a:r>
            <a:r>
              <a:rPr lang="el-GR" sz="3600" b="1" dirty="0" err="1"/>
              <a:t>υπερπροηγμένης</a:t>
            </a:r>
            <a:r>
              <a:rPr lang="el-GR" sz="3600" b="1" dirty="0"/>
              <a:t> τεχνολογίας, </a:t>
            </a:r>
          </a:p>
          <a:p>
            <a:pPr marL="1651955" lvl="1" indent="-742950">
              <a:buFont typeface="+mj-lt"/>
              <a:buAutoNum type="arabicPeriod"/>
            </a:pPr>
            <a:r>
              <a:rPr lang="el-GR" sz="3600" b="1" dirty="0"/>
              <a:t>καθαρές και αποδοτικές ως προς τη χρήση των πόρων τεχνολογίες, </a:t>
            </a:r>
            <a:r>
              <a:rPr lang="el-GR" sz="3600" dirty="0"/>
              <a:t>οι οποίοι σχετίζονται με την πράσινη και την ψηφιακή μετάβαση</a:t>
            </a:r>
          </a:p>
          <a:p>
            <a:pPr marL="1651955" lvl="1" indent="-742950">
              <a:buFont typeface="+mj-lt"/>
              <a:buAutoNum type="arabicPeriod"/>
            </a:pPr>
            <a:r>
              <a:rPr lang="el-GR" sz="3600" b="1" dirty="0"/>
              <a:t>βιοτεχνολογίες, </a:t>
            </a:r>
            <a:r>
              <a:rPr lang="en-US" sz="3600" b="1" dirty="0"/>
              <a:t>    </a:t>
            </a:r>
            <a:endParaRPr lang="el-GR" sz="3600" b="1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3600" b="1" dirty="0"/>
              <a:t>Οι επενδύσεις αυτές αποσκοπούν: </a:t>
            </a:r>
          </a:p>
          <a:p>
            <a:endParaRPr lang="el-GR" sz="3600" b="1" dirty="0"/>
          </a:p>
          <a:p>
            <a:pPr lvl="1"/>
            <a:r>
              <a:rPr lang="el-GR" sz="3600" b="1" dirty="0"/>
              <a:t>στην ενίσχυση της βιομηχανικής ανάπτυξης και των αλυσίδων αξίας, </a:t>
            </a:r>
            <a:r>
              <a:rPr lang="el-GR" sz="3600" dirty="0"/>
              <a:t>με αποτέλεσμα τη </a:t>
            </a:r>
            <a:r>
              <a:rPr lang="el-GR" sz="3600" b="1" dirty="0"/>
              <a:t>μείωση των στρατηγικών εξαρτήσεων της Ένωσης </a:t>
            </a:r>
            <a:br>
              <a:rPr lang="el-GR" sz="3600" b="1" dirty="0"/>
            </a:br>
            <a:r>
              <a:rPr lang="el-GR" sz="3600" b="1" dirty="0"/>
              <a:t>(περιλαμβάνονται και οι κρίσιμες πρώτες ύλες)</a:t>
            </a:r>
            <a:r>
              <a:rPr lang="el-GR" sz="3600" dirty="0"/>
              <a:t>, </a:t>
            </a:r>
          </a:p>
          <a:p>
            <a:pPr lvl="1"/>
            <a:endParaRPr lang="el-GR" sz="3600" dirty="0"/>
          </a:p>
          <a:p>
            <a:pPr lvl="1"/>
            <a:r>
              <a:rPr lang="el-GR" sz="3600" dirty="0"/>
              <a:t>την ενίσχυση της </a:t>
            </a:r>
            <a:r>
              <a:rPr lang="el-GR" sz="3600" b="1" dirty="0"/>
              <a:t>κυριαρχίας</a:t>
            </a:r>
            <a:r>
              <a:rPr lang="el-GR" sz="3600" dirty="0"/>
              <a:t> και της </a:t>
            </a:r>
            <a:r>
              <a:rPr lang="el-GR" sz="3600" b="1" dirty="0"/>
              <a:t>οικονομικής ασφάλειάς της </a:t>
            </a:r>
          </a:p>
          <a:p>
            <a:pPr lvl="1"/>
            <a:endParaRPr lang="el-GR" sz="3600" dirty="0"/>
          </a:p>
          <a:p>
            <a:pPr lvl="1"/>
            <a:r>
              <a:rPr lang="el-GR" sz="3600" dirty="0"/>
              <a:t>την αντιμετώπιση των </a:t>
            </a:r>
            <a:r>
              <a:rPr lang="el-GR" sz="3600" b="1" dirty="0"/>
              <a:t>ελλείψεων εργατικού δυναμικού και δεξιοτήτων </a:t>
            </a:r>
            <a:r>
              <a:rPr lang="el-GR" sz="3600" dirty="0"/>
              <a:t>στους 3 τομείς </a:t>
            </a:r>
          </a:p>
        </p:txBody>
      </p:sp>
    </p:spTree>
    <p:extLst>
      <p:ext uri="{BB962C8B-B14F-4D97-AF65-F5344CB8AC3E}">
        <p14:creationId xmlns:p14="http://schemas.microsoft.com/office/powerpoint/2010/main" val="397846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54F44-1B02-4B62-A7FE-F5C2F8089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9CBBBC-A24D-1909-017B-64A14D76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chemeClr val="accent1"/>
                </a:solidFill>
              </a:rPr>
              <a:t>4</a:t>
            </a:fld>
            <a:endParaRPr lang="en-GB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FCE531-F39A-3255-A95B-5292B59438F7}"/>
              </a:ext>
            </a:extLst>
          </p:cNvPr>
          <p:cNvSpPr txBox="1"/>
          <p:nvPr/>
        </p:nvSpPr>
        <p:spPr>
          <a:xfrm>
            <a:off x="6378097" y="3599767"/>
            <a:ext cx="532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baseline="30000" noProof="0" dirty="0">
                <a:solidFill>
                  <a:schemeClr val="bg1"/>
                </a:solidFill>
                <a:latin typeface="EC Square Sans Pro" panose="020B0506040000020004" pitchFamily="34" charset="0"/>
              </a:rPr>
              <a:t>(1)</a:t>
            </a:r>
            <a:endParaRPr lang="el-GR" dirty="0"/>
          </a:p>
        </p:txBody>
      </p:sp>
      <p:sp>
        <p:nvSpPr>
          <p:cNvPr id="18" name="Τίτλος 1">
            <a:extLst>
              <a:ext uri="{FF2B5EF4-FFF2-40B4-BE49-F238E27FC236}">
                <a16:creationId xmlns:a16="http://schemas.microsoft.com/office/drawing/2014/main" id="{D356CC72-1DDD-9B45-2240-5F744F49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C47C9"/>
                </a:solidFill>
                <a:ea typeface="+mn-ea"/>
                <a:cs typeface="+mn-cs"/>
              </a:rPr>
              <a:t>  </a:t>
            </a:r>
            <a:r>
              <a:rPr lang="el-GR" sz="4400" b="1" dirty="0">
                <a:solidFill>
                  <a:srgbClr val="0C47C9"/>
                </a:solidFill>
                <a:ea typeface="+mn-ea"/>
                <a:cs typeface="+mn-cs"/>
              </a:rPr>
              <a:t>Εργαλεία</a:t>
            </a:r>
            <a:r>
              <a:rPr lang="el-GR" sz="4800" dirty="0"/>
              <a:t> </a:t>
            </a:r>
          </a:p>
        </p:txBody>
      </p:sp>
      <p:graphicFrame>
        <p:nvGraphicFramePr>
          <p:cNvPr id="19" name="Table 54">
            <a:extLst>
              <a:ext uri="{FF2B5EF4-FFF2-40B4-BE49-F238E27FC236}">
                <a16:creationId xmlns:a16="http://schemas.microsoft.com/office/drawing/2014/main" id="{AAD73687-DE54-8CA3-8817-88F1C21370B9}"/>
              </a:ext>
            </a:extLst>
          </p:cNvPr>
          <p:cNvGraphicFramePr>
            <a:graphicFrameLocks noGrp="1"/>
          </p:cNvGraphicFramePr>
          <p:nvPr/>
        </p:nvGraphicFramePr>
        <p:xfrm>
          <a:off x="3923141" y="2055814"/>
          <a:ext cx="14698966" cy="879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9483">
                  <a:extLst>
                    <a:ext uri="{9D8B030D-6E8A-4147-A177-3AD203B41FA5}">
                      <a16:colId xmlns:a16="http://schemas.microsoft.com/office/drawing/2014/main" val="3105543039"/>
                    </a:ext>
                  </a:extLst>
                </a:gridCol>
                <a:gridCol w="7349483">
                  <a:extLst>
                    <a:ext uri="{9D8B030D-6E8A-4147-A177-3AD203B41FA5}">
                      <a16:colId xmlns:a16="http://schemas.microsoft.com/office/drawing/2014/main" val="2099186127"/>
                    </a:ext>
                  </a:extLst>
                </a:gridCol>
              </a:tblGrid>
              <a:tr h="4396276">
                <a:tc>
                  <a:txBody>
                    <a:bodyPr/>
                    <a:lstStyle/>
                    <a:p>
                      <a:pPr algn="ctr"/>
                      <a:endParaRPr lang="en-IE" sz="6000" dirty="0"/>
                    </a:p>
                  </a:txBody>
                  <a:tcPr marB="108000" anchor="b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5400" dirty="0"/>
                    </a:p>
                  </a:txBody>
                  <a:tcPr marB="10800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620430"/>
                  </a:ext>
                </a:extLst>
              </a:tr>
              <a:tr h="4396276">
                <a:tc>
                  <a:txBody>
                    <a:bodyPr/>
                    <a:lstStyle/>
                    <a:p>
                      <a:pPr algn="ctr"/>
                      <a:endParaRPr lang="en-IE" sz="6000" dirty="0"/>
                    </a:p>
                  </a:txBody>
                  <a:tcPr anchor="b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6000" dirty="0"/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560406"/>
                  </a:ext>
                </a:extLst>
              </a:tr>
            </a:tbl>
          </a:graphicData>
        </a:graphic>
      </p:graphicFrame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id="{A7E68CA6-3F8F-1B31-3696-8607E15B7C38}"/>
              </a:ext>
            </a:extLst>
          </p:cNvPr>
          <p:cNvCxnSpPr>
            <a:endCxn id="19" idx="2"/>
          </p:cNvCxnSpPr>
          <p:nvPr/>
        </p:nvCxnSpPr>
        <p:spPr>
          <a:xfrm>
            <a:off x="11254154" y="2127738"/>
            <a:ext cx="18470" cy="8720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>
            <a:extLst>
              <a:ext uri="{FF2B5EF4-FFF2-40B4-BE49-F238E27FC236}">
                <a16:creationId xmlns:a16="http://schemas.microsoft.com/office/drawing/2014/main" id="{93BC4DF4-E6AE-D469-B79B-B87CF31CA318}"/>
              </a:ext>
            </a:extLst>
          </p:cNvPr>
          <p:cNvCxnSpPr/>
          <p:nvPr/>
        </p:nvCxnSpPr>
        <p:spPr>
          <a:xfrm>
            <a:off x="3923141" y="6435969"/>
            <a:ext cx="14997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8">
            <a:extLst>
              <a:ext uri="{FF2B5EF4-FFF2-40B4-BE49-F238E27FC236}">
                <a16:creationId xmlns:a16="http://schemas.microsoft.com/office/drawing/2014/main" id="{8B6FD4BE-2440-251C-97C5-AA1DFA62EAB2}"/>
              </a:ext>
            </a:extLst>
          </p:cNvPr>
          <p:cNvGrpSpPr/>
          <p:nvPr/>
        </p:nvGrpSpPr>
        <p:grpSpPr>
          <a:xfrm>
            <a:off x="11568021" y="6563180"/>
            <a:ext cx="8935751" cy="3818285"/>
            <a:chOff x="11568021" y="6563180"/>
            <a:chExt cx="8935751" cy="38182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7B9B9F9-BF33-F874-9D94-B8E4FCDDE5AE}"/>
                </a:ext>
              </a:extLst>
            </p:cNvPr>
            <p:cNvSpPr txBox="1"/>
            <p:nvPr/>
          </p:nvSpPr>
          <p:spPr>
            <a:xfrm>
              <a:off x="11568021" y="7334477"/>
              <a:ext cx="6901076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4000" b="1" i="0" u="none" strike="noStrike" baseline="0" dirty="0">
                  <a:solidFill>
                    <a:srgbClr val="0C47C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Ένα κεντρικό σημείο πληροφόρησης - </a:t>
              </a:r>
              <a:r>
                <a:rPr lang="en-US" sz="4000" b="1" i="0" u="none" strike="noStrike" baseline="0" dirty="0">
                  <a:solidFill>
                    <a:srgbClr val="0C47C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One-Stop Shop </a:t>
              </a:r>
              <a:endParaRPr lang="en-US" sz="4000" b="1" dirty="0">
                <a:solidFill>
                  <a:srgbClr val="0C47C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l-GR" sz="3600" b="0" i="0" u="none" strike="noStrike" baseline="0" dirty="0">
                  <a:solidFill>
                    <a:srgbClr val="4040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Για τη βιομηχανία αλλά και τις Διαχειριστικές Αρχές</a:t>
              </a:r>
              <a:r>
                <a:rPr lang="en-US" sz="3600" b="0" i="0" u="none" strike="noStrike" baseline="0" dirty="0">
                  <a:solidFill>
                    <a:srgbClr val="4040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IE" sz="5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4" name="Εικόνα 23">
              <a:extLst>
                <a:ext uri="{FF2B5EF4-FFF2-40B4-BE49-F238E27FC236}">
                  <a16:creationId xmlns:a16="http://schemas.microsoft.com/office/drawing/2014/main" id="{394D91B3-D6CF-CD0B-960C-2DD18BE70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36897" y="6563180"/>
              <a:ext cx="1666875" cy="1485900"/>
            </a:xfrm>
            <a:prstGeom prst="rect">
              <a:avLst/>
            </a:prstGeom>
          </p:spPr>
        </p:pic>
      </p:grpSp>
      <p:grpSp>
        <p:nvGrpSpPr>
          <p:cNvPr id="25" name="Group 14">
            <a:extLst>
              <a:ext uri="{FF2B5EF4-FFF2-40B4-BE49-F238E27FC236}">
                <a16:creationId xmlns:a16="http://schemas.microsoft.com/office/drawing/2014/main" id="{FCF261D7-B2A2-E812-B89A-C257BC528C8D}"/>
              </a:ext>
            </a:extLst>
          </p:cNvPr>
          <p:cNvGrpSpPr/>
          <p:nvPr/>
        </p:nvGrpSpPr>
        <p:grpSpPr>
          <a:xfrm>
            <a:off x="3904671" y="6473342"/>
            <a:ext cx="7231282" cy="3751818"/>
            <a:chOff x="3904671" y="6473342"/>
            <a:chExt cx="7231282" cy="37518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81B858F-BDCC-8556-DE2C-F3994AC9FB1E}"/>
                </a:ext>
              </a:extLst>
            </p:cNvPr>
            <p:cNvSpPr txBox="1"/>
            <p:nvPr/>
          </p:nvSpPr>
          <p:spPr>
            <a:xfrm>
              <a:off x="3904671" y="7301283"/>
              <a:ext cx="5944750" cy="29238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0" u="none" strike="noStrike" baseline="0" dirty="0">
                  <a:solidFill>
                    <a:srgbClr val="0C47C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 Portal</a:t>
              </a:r>
              <a:r>
                <a:rPr lang="en-US" sz="3600" b="1" i="0" u="none" strike="noStrike" baseline="0" dirty="0">
                  <a:solidFill>
                    <a:srgbClr val="0C47C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bg-BG" sz="3600" b="1" i="0" u="none" strike="noStrike" baseline="0" dirty="0">
                <a:solidFill>
                  <a:srgbClr val="0C47C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l-GR" sz="3600" dirty="0">
                  <a:solidFill>
                    <a:srgbClr val="404041"/>
                  </a:solidFill>
                </a:rPr>
                <a:t>που περιλαμβάνει όλες τις ευκαιρίες χρηματοδότησης </a:t>
              </a:r>
              <a:r>
                <a:rPr lang="en-US" sz="3600" dirty="0">
                  <a:solidFill>
                    <a:srgbClr val="404041"/>
                  </a:solidFill>
                </a:rPr>
                <a:t> </a:t>
              </a:r>
              <a:r>
                <a:rPr lang="el-GR" sz="3600" dirty="0">
                  <a:solidFill>
                    <a:srgbClr val="404041"/>
                  </a:solidFill>
                </a:rPr>
                <a:t>από ευρωπαϊκές χρηματοδοτήσεις</a:t>
              </a:r>
              <a:endParaRPr lang="en-IE" sz="3600" dirty="0">
                <a:solidFill>
                  <a:srgbClr val="404041"/>
                </a:solidFill>
              </a:endParaRPr>
            </a:p>
          </p:txBody>
        </p:sp>
        <p:pic>
          <p:nvPicPr>
            <p:cNvPr id="27" name="Εικόνα 26">
              <a:extLst>
                <a:ext uri="{FF2B5EF4-FFF2-40B4-BE49-F238E27FC236}">
                  <a16:creationId xmlns:a16="http://schemas.microsoft.com/office/drawing/2014/main" id="{DB03F6A9-E180-E96A-3249-38F00C99B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9763" y="6473342"/>
              <a:ext cx="1696190" cy="1216832"/>
            </a:xfrm>
            <a:prstGeom prst="rect">
              <a:avLst/>
            </a:prstGeom>
          </p:spPr>
        </p:pic>
      </p:grpSp>
      <p:grpSp>
        <p:nvGrpSpPr>
          <p:cNvPr id="28" name="Group 6">
            <a:extLst>
              <a:ext uri="{FF2B5EF4-FFF2-40B4-BE49-F238E27FC236}">
                <a16:creationId xmlns:a16="http://schemas.microsoft.com/office/drawing/2014/main" id="{9C089A10-5DFF-97AA-F774-2FB681CD959A}"/>
              </a:ext>
            </a:extLst>
          </p:cNvPr>
          <p:cNvGrpSpPr/>
          <p:nvPr/>
        </p:nvGrpSpPr>
        <p:grpSpPr>
          <a:xfrm>
            <a:off x="3627744" y="1601813"/>
            <a:ext cx="7187973" cy="4076039"/>
            <a:chOff x="3627744" y="1601813"/>
            <a:chExt cx="7187973" cy="407603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227B5E-56B5-1C78-32E8-3D3FA357140C}"/>
                </a:ext>
              </a:extLst>
            </p:cNvPr>
            <p:cNvSpPr txBox="1"/>
            <p:nvPr/>
          </p:nvSpPr>
          <p:spPr>
            <a:xfrm>
              <a:off x="3627744" y="3307972"/>
              <a:ext cx="6980471" cy="2369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4000" b="1" i="0" u="none" strike="noStrike" baseline="0" dirty="0" err="1">
                  <a:solidFill>
                    <a:srgbClr val="0C47C9"/>
                  </a:solidFill>
                  <a:cs typeface="Calibri" panose="020F0502020204030204" pitchFamily="34" charset="0"/>
                </a:rPr>
                <a:t>Αναπρογραμματισμός</a:t>
              </a:r>
              <a:r>
                <a:rPr lang="en-US" sz="3600" b="1" i="0" u="none" strike="noStrike" baseline="0" dirty="0">
                  <a:solidFill>
                    <a:srgbClr val="0C47C9"/>
                  </a:solidFill>
                  <a:cs typeface="Calibri" panose="020F0502020204030204" pitchFamily="34" charset="0"/>
                </a:rPr>
                <a:t> </a:t>
              </a:r>
              <a:endParaRPr lang="el-GR" sz="3600" b="1" i="0" u="none" strike="noStrike" baseline="0" dirty="0">
                <a:solidFill>
                  <a:srgbClr val="0C47C9"/>
                </a:solidFill>
                <a:cs typeface="Calibri" panose="020F0502020204030204" pitchFamily="34" charset="0"/>
              </a:endParaRPr>
            </a:p>
            <a:p>
              <a:pPr algn="ctr"/>
              <a:r>
                <a:rPr lang="el-GR" sz="3600" b="0" i="0" u="none" strike="noStrike" baseline="0" dirty="0">
                  <a:solidFill>
                    <a:srgbClr val="404041"/>
                  </a:solidFill>
                </a:rPr>
                <a:t>ευρωπαϊκών χρηματοδοτήσεων με ειδικές προσκλήσεις για τομείς </a:t>
              </a:r>
              <a:br>
                <a:rPr lang="bg-BG" sz="3600" b="0" i="0" u="none" strike="noStrike" baseline="0" dirty="0">
                  <a:solidFill>
                    <a:srgbClr val="404041"/>
                  </a:solidFill>
                </a:rPr>
              </a:br>
              <a:r>
                <a:rPr lang="en-US" sz="3600" b="0" i="0" u="none" strike="noStrike" baseline="0" dirty="0">
                  <a:solidFill>
                    <a:srgbClr val="404041"/>
                  </a:solidFill>
                </a:rPr>
                <a:t>STEP </a:t>
              </a:r>
              <a:endParaRPr lang="en-IE" sz="5400" dirty="0"/>
            </a:p>
          </p:txBody>
        </p:sp>
        <p:pic>
          <p:nvPicPr>
            <p:cNvPr id="30" name="Εικόνα 29">
              <a:extLst>
                <a:ext uri="{FF2B5EF4-FFF2-40B4-BE49-F238E27FC236}">
                  <a16:creationId xmlns:a16="http://schemas.microsoft.com/office/drawing/2014/main" id="{9DBDFF1E-D745-4E81-E60B-E3CEADBA1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09223" y="1601813"/>
              <a:ext cx="1806494" cy="1756314"/>
            </a:xfrm>
            <a:prstGeom prst="rect">
              <a:avLst/>
            </a:prstGeom>
          </p:spPr>
        </p:pic>
      </p:grpSp>
      <p:grpSp>
        <p:nvGrpSpPr>
          <p:cNvPr id="31" name="Group 10">
            <a:extLst>
              <a:ext uri="{FF2B5EF4-FFF2-40B4-BE49-F238E27FC236}">
                <a16:creationId xmlns:a16="http://schemas.microsoft.com/office/drawing/2014/main" id="{F0779CB5-C991-D77F-3A5E-39F6A5F23688}"/>
              </a:ext>
            </a:extLst>
          </p:cNvPr>
          <p:cNvGrpSpPr/>
          <p:nvPr/>
        </p:nvGrpSpPr>
        <p:grpSpPr>
          <a:xfrm>
            <a:off x="11736552" y="1533362"/>
            <a:ext cx="10817078" cy="4194645"/>
            <a:chOff x="11736552" y="1533362"/>
            <a:chExt cx="10817078" cy="419464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B591B00-CBA4-80DA-1BF9-BF9964D1B34B}"/>
                </a:ext>
              </a:extLst>
            </p:cNvPr>
            <p:cNvSpPr txBox="1"/>
            <p:nvPr/>
          </p:nvSpPr>
          <p:spPr>
            <a:xfrm>
              <a:off x="11736552" y="3358127"/>
              <a:ext cx="7323992" cy="2369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4000" b="1" i="0" u="none" strike="noStrike" baseline="0" dirty="0">
                  <a:solidFill>
                    <a:srgbClr val="0C47C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Σφραγίδα Κυριαρχίας (</a:t>
              </a:r>
              <a:r>
                <a:rPr lang="en-US" sz="4000" b="1" i="0" u="none" strike="noStrike" baseline="0" dirty="0">
                  <a:solidFill>
                    <a:srgbClr val="0C47C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 Seal</a:t>
              </a:r>
              <a:r>
                <a:rPr lang="el-GR" sz="4000" b="1" i="0" u="none" strike="noStrike" baseline="0" dirty="0">
                  <a:solidFill>
                    <a:srgbClr val="0C47C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 algn="ctr"/>
              <a:r>
                <a:rPr lang="el-GR" sz="3600" b="0" i="0" u="none" strike="noStrike" baseline="0" dirty="0">
                  <a:solidFill>
                    <a:srgbClr val="4040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για έργα </a:t>
              </a:r>
              <a:r>
                <a:rPr lang="en-US" sz="3600" b="0" i="0" u="none" strike="noStrike" baseline="0" dirty="0">
                  <a:solidFill>
                    <a:srgbClr val="4040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 </a:t>
              </a:r>
              <a:r>
                <a:rPr lang="el-GR" sz="3600" b="0" i="0" u="none" strike="noStrike" baseline="0" dirty="0">
                  <a:solidFill>
                    <a:srgbClr val="4040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υψηλής ποιότητας για την υποστήριξή τους σε πρόσβαση χρηματοδότησης</a:t>
              </a:r>
              <a:r>
                <a:rPr lang="en-US" sz="3600" b="0" i="0" u="none" strike="noStrike" baseline="0" dirty="0">
                  <a:solidFill>
                    <a:srgbClr val="4040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IE" sz="5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3" name="Εικόνα 32">
              <a:extLst>
                <a:ext uri="{FF2B5EF4-FFF2-40B4-BE49-F238E27FC236}">
                  <a16:creationId xmlns:a16="http://schemas.microsoft.com/office/drawing/2014/main" id="{87AB50DB-492D-B1F2-218D-F0B6DA1CC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806744" y="1533362"/>
              <a:ext cx="2072036" cy="203436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DB5218-7B65-00B5-F725-8C66744B26A1}"/>
                </a:ext>
              </a:extLst>
            </p:cNvPr>
            <p:cNvSpPr txBox="1"/>
            <p:nvPr/>
          </p:nvSpPr>
          <p:spPr>
            <a:xfrm>
              <a:off x="19203930" y="3381377"/>
              <a:ext cx="3349700" cy="644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Sovereignty Seal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7E85841-90FC-CDC2-4988-8686EB4CF5A2}"/>
              </a:ext>
            </a:extLst>
          </p:cNvPr>
          <p:cNvSpPr txBox="1"/>
          <p:nvPr/>
        </p:nvSpPr>
        <p:spPr>
          <a:xfrm>
            <a:off x="1929943" y="429825"/>
            <a:ext cx="2811761" cy="107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6362" b="1" dirty="0">
                <a:solidFill>
                  <a:schemeClr val="accent1"/>
                </a:solidFill>
                <a:latin typeface="EC Square Sans Pro"/>
              </a:rPr>
              <a:t>STEP</a:t>
            </a:r>
            <a:endParaRPr lang="en-IE" sz="6362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ACEB8-5817-005A-4B36-3FF351A69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3796F3D-362E-487E-77CD-76FC952670E4}"/>
              </a:ext>
            </a:extLst>
          </p:cNvPr>
          <p:cNvSpPr txBox="1"/>
          <p:nvPr/>
        </p:nvSpPr>
        <p:spPr>
          <a:xfrm>
            <a:off x="2562786" y="10086727"/>
            <a:ext cx="19382814" cy="2386482"/>
          </a:xfrm>
          <a:prstGeom prst="rect">
            <a:avLst/>
          </a:prstGeom>
          <a:noFill/>
        </p:spPr>
        <p:txBody>
          <a:bodyPr wrap="square" lIns="181797" tIns="90898" rIns="181797" bIns="90898" rtlCol="0" anchor="t">
            <a:spAutoFit/>
          </a:bodyPr>
          <a:lstStyle/>
          <a:p>
            <a:pPr marL="454503" indent="-454503">
              <a:buAutoNum type="arabicParenBoth"/>
            </a:pPr>
            <a:r>
              <a:rPr lang="en-IE" sz="2386" b="1" dirty="0">
                <a:solidFill>
                  <a:schemeClr val="accent1"/>
                </a:solidFill>
                <a:latin typeface="EC Square Sans Pro"/>
              </a:rPr>
              <a:t>Direct management: </a:t>
            </a:r>
            <a:r>
              <a:rPr lang="en-IE" sz="2386" dirty="0">
                <a:solidFill>
                  <a:schemeClr val="accent1"/>
                </a:solidFill>
                <a:latin typeface="EC Square Sans Pro"/>
              </a:rPr>
              <a:t>EU funding is managed directly by the Commission; </a:t>
            </a:r>
            <a:br>
              <a:rPr lang="el-GR" sz="2386" dirty="0">
                <a:solidFill>
                  <a:schemeClr val="accent1"/>
                </a:solidFill>
                <a:latin typeface="EC Square Sans Pro"/>
              </a:rPr>
            </a:br>
            <a:r>
              <a:rPr lang="en-US" sz="2386" b="1" dirty="0">
                <a:solidFill>
                  <a:schemeClr val="accent1"/>
                </a:solidFill>
                <a:latin typeface="EC Square Sans Pro"/>
              </a:rPr>
              <a:t>S</a:t>
            </a:r>
            <a:r>
              <a:rPr lang="en-IE" sz="2386" b="1" dirty="0">
                <a:solidFill>
                  <a:schemeClr val="accent1"/>
                </a:solidFill>
                <a:latin typeface="EC Square Sans Pro"/>
              </a:rPr>
              <a:t>hared management: </a:t>
            </a:r>
            <a:r>
              <a:rPr lang="en-IE" sz="2386" dirty="0">
                <a:solidFill>
                  <a:schemeClr val="accent1"/>
                </a:solidFill>
                <a:latin typeface="EC Square Sans Pro"/>
              </a:rPr>
              <a:t>the European Commission and national authorities jointly manage the funding; </a:t>
            </a:r>
          </a:p>
          <a:p>
            <a:pPr marL="454503" indent="-454503">
              <a:buAutoNum type="arabicParenBoth"/>
            </a:pPr>
            <a:r>
              <a:rPr lang="en-IE" sz="2386" dirty="0">
                <a:solidFill>
                  <a:schemeClr val="accent1"/>
                </a:solidFill>
                <a:latin typeface="EC Square Sans Pro"/>
              </a:rPr>
              <a:t>European Innovation Council</a:t>
            </a:r>
          </a:p>
          <a:p>
            <a:pPr marL="454503" indent="-454503">
              <a:buAutoNum type="arabicParenBoth"/>
            </a:pPr>
            <a:r>
              <a:rPr lang="en-IE" sz="2386" dirty="0">
                <a:solidFill>
                  <a:schemeClr val="accent1"/>
                </a:solidFill>
                <a:latin typeface="EC Square Sans Pro"/>
              </a:rPr>
              <a:t>implemented through the EIB group &amp; other implementing partners  – not awarding the Seal</a:t>
            </a:r>
          </a:p>
          <a:p>
            <a:endParaRPr lang="en-IE" sz="2386" dirty="0">
              <a:solidFill>
                <a:schemeClr val="accent1"/>
              </a:solidFill>
              <a:latin typeface="EC Square Sans Pro"/>
            </a:endParaRPr>
          </a:p>
          <a:p>
            <a:endParaRPr lang="en-GB" sz="2386" dirty="0">
              <a:solidFill>
                <a:schemeClr val="accent1"/>
              </a:solidFill>
              <a:latin typeface="EC Square Sans Pr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8D780-1917-5E99-7BAB-AD3AA7D80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b="1" dirty="0">
                <a:solidFill>
                  <a:srgbClr val="0070C0"/>
                </a:solidFill>
                <a:latin typeface="+mn-lt"/>
              </a:rPr>
              <a:t>Ευρωπαϊκά προγράμματα υποστήριξης </a:t>
            </a:r>
            <a:r>
              <a:rPr lang="en-IE" sz="4800" b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l-GR" sz="4800" b="1" dirty="0">
                <a:solidFill>
                  <a:srgbClr val="0070C0"/>
                </a:solidFill>
                <a:latin typeface="+mn-lt"/>
              </a:rPr>
              <a:t>.</a:t>
            </a:r>
            <a:r>
              <a:rPr lang="en-IE" sz="4800" b="1" dirty="0">
                <a:solidFill>
                  <a:srgbClr val="0070C0"/>
                </a:solidFill>
                <a:latin typeface="+mn-lt"/>
              </a:rPr>
              <a:t>T</a:t>
            </a:r>
            <a:r>
              <a:rPr lang="el-GR" sz="4800" b="1" dirty="0">
                <a:solidFill>
                  <a:srgbClr val="0070C0"/>
                </a:solidFill>
                <a:latin typeface="+mn-lt"/>
              </a:rPr>
              <a:t>.</a:t>
            </a:r>
            <a:r>
              <a:rPr lang="en-IE" sz="4800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el-GR" sz="4800" b="1" dirty="0">
                <a:solidFill>
                  <a:srgbClr val="0070C0"/>
                </a:solidFill>
                <a:latin typeface="+mn-lt"/>
              </a:rPr>
              <a:t>.</a:t>
            </a:r>
            <a:r>
              <a:rPr lang="en-IE" sz="4800" b="1" dirty="0">
                <a:solidFill>
                  <a:srgbClr val="0070C0"/>
                </a:solidFill>
                <a:latin typeface="+mn-lt"/>
              </a:rPr>
              <a:t>P</a:t>
            </a:r>
            <a:r>
              <a:rPr lang="el-GR" sz="4800" b="1" dirty="0">
                <a:solidFill>
                  <a:srgbClr val="0070C0"/>
                </a:solidFill>
                <a:latin typeface="+mn-lt"/>
              </a:rPr>
              <a:t>.</a:t>
            </a:r>
            <a:endParaRPr lang="en-IE" sz="4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4FA11A-F020-6A6A-A968-B7473C1242DC}"/>
              </a:ext>
            </a:extLst>
          </p:cNvPr>
          <p:cNvSpPr txBox="1"/>
          <p:nvPr/>
        </p:nvSpPr>
        <p:spPr>
          <a:xfrm>
            <a:off x="1929943" y="429825"/>
            <a:ext cx="2811761" cy="107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6362" b="1" dirty="0">
                <a:solidFill>
                  <a:schemeClr val="accent1"/>
                </a:solidFill>
                <a:latin typeface="EC Square Sans Pro"/>
              </a:rPr>
              <a:t>STEP</a:t>
            </a:r>
            <a:endParaRPr lang="en-IE" sz="6362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7308C0-A8E3-3607-A39B-2ADFC5AC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chemeClr val="accent1"/>
                </a:solidFill>
              </a:rPr>
              <a:t>5</a:t>
            </a:fld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4" name="Εικόνα 3" descr="Εικόνα που περιέχει κείμενο, στιγμιότυπο οθόνης, γραμματοσειρά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F914E95-928B-057F-8494-25A0BD301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85" y="2842545"/>
            <a:ext cx="16960768" cy="671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0BB54D-C1DD-9CD5-B044-61C45E92345B}"/>
              </a:ext>
            </a:extLst>
          </p:cNvPr>
          <p:cNvSpPr txBox="1"/>
          <p:nvPr/>
        </p:nvSpPr>
        <p:spPr>
          <a:xfrm>
            <a:off x="6378097" y="3599767"/>
            <a:ext cx="532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baseline="30000" noProof="0" dirty="0">
                <a:solidFill>
                  <a:schemeClr val="bg1"/>
                </a:solidFill>
                <a:latin typeface="EC Square Sans Pro" panose="020B0506040000020004" pitchFamily="34" charset="0"/>
              </a:rPr>
              <a:t>(1)</a:t>
            </a:r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ED4297-4A69-2CE6-47AF-672CBCF8EF4F}"/>
              </a:ext>
            </a:extLst>
          </p:cNvPr>
          <p:cNvSpPr txBox="1"/>
          <p:nvPr/>
        </p:nvSpPr>
        <p:spPr>
          <a:xfrm>
            <a:off x="6260623" y="5554285"/>
            <a:ext cx="532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baseline="30000" noProof="0" dirty="0">
                <a:solidFill>
                  <a:schemeClr val="accent1"/>
                </a:solidFill>
                <a:latin typeface="EC Square Sans Pro" panose="020B0506040000020004" pitchFamily="34" charset="0"/>
              </a:rPr>
              <a:t>(2)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D3EAEE-048D-3CDA-922D-DB42BD911495}"/>
              </a:ext>
            </a:extLst>
          </p:cNvPr>
          <p:cNvSpPr txBox="1"/>
          <p:nvPr/>
        </p:nvSpPr>
        <p:spPr>
          <a:xfrm>
            <a:off x="19001972" y="8024583"/>
            <a:ext cx="532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baseline="30000" noProof="0" dirty="0">
                <a:solidFill>
                  <a:schemeClr val="accent1"/>
                </a:solidFill>
                <a:latin typeface="EC Square Sans Pro" panose="020B0506040000020004" pitchFamily="34" charset="0"/>
              </a:rPr>
              <a:t>(3)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807632-9768-723F-651E-0DC3849E984C}"/>
              </a:ext>
            </a:extLst>
          </p:cNvPr>
          <p:cNvSpPr/>
          <p:nvPr/>
        </p:nvSpPr>
        <p:spPr>
          <a:xfrm>
            <a:off x="14098772" y="5305898"/>
            <a:ext cx="5799632" cy="2543291"/>
          </a:xfrm>
          <a:prstGeom prst="rect">
            <a:avLst/>
          </a:prstGeom>
          <a:noFill/>
          <a:ln w="508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54186F4-ABB7-83C6-7C82-12C85B10B0EB}"/>
              </a:ext>
            </a:extLst>
          </p:cNvPr>
          <p:cNvSpPr/>
          <p:nvPr/>
        </p:nvSpPr>
        <p:spPr>
          <a:xfrm>
            <a:off x="19950359" y="6379535"/>
            <a:ext cx="632209" cy="4784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F6CA8-90A5-D08E-3993-8F2174407DC3}"/>
              </a:ext>
            </a:extLst>
          </p:cNvPr>
          <p:cNvSpPr txBox="1"/>
          <p:nvPr/>
        </p:nvSpPr>
        <p:spPr>
          <a:xfrm>
            <a:off x="20425178" y="5926269"/>
            <a:ext cx="25518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Διαρθρωτικά Ταμεία ΕΣΠΑ 2021 - 2027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37406-75DD-F7CF-85EA-20777D61B9A5}"/>
              </a:ext>
            </a:extLst>
          </p:cNvPr>
          <p:cNvSpPr txBox="1"/>
          <p:nvPr/>
        </p:nvSpPr>
        <p:spPr>
          <a:xfrm>
            <a:off x="14341264" y="9737148"/>
            <a:ext cx="2551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Ταμείο Ανάκαμψης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990A0A3-2E87-1968-472F-D3EE77CD06F8}"/>
              </a:ext>
            </a:extLst>
          </p:cNvPr>
          <p:cNvSpPr/>
          <p:nvPr/>
        </p:nvSpPr>
        <p:spPr>
          <a:xfrm>
            <a:off x="14098772" y="7843750"/>
            <a:ext cx="3020402" cy="1365359"/>
          </a:xfrm>
          <a:prstGeom prst="rect">
            <a:avLst/>
          </a:prstGeom>
          <a:noFill/>
          <a:ln w="508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5">
            <a:extLst>
              <a:ext uri="{FF2B5EF4-FFF2-40B4-BE49-F238E27FC236}">
                <a16:creationId xmlns:a16="http://schemas.microsoft.com/office/drawing/2014/main" id="{0DC88BC1-5A7B-8026-BDBD-D49A6AD07A7A}"/>
              </a:ext>
            </a:extLst>
          </p:cNvPr>
          <p:cNvSpPr/>
          <p:nvPr/>
        </p:nvSpPr>
        <p:spPr>
          <a:xfrm rot="5400000">
            <a:off x="15292868" y="9291789"/>
            <a:ext cx="632209" cy="4784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4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C6983-56E7-6619-420F-BB6E860B7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2E797-5E87-C6B3-0FB7-B3527548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b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l-GR" sz="4800" b="1" dirty="0">
                <a:solidFill>
                  <a:srgbClr val="0070C0"/>
                </a:solidFill>
                <a:latin typeface="+mn-lt"/>
              </a:rPr>
              <a:t>.</a:t>
            </a:r>
            <a:r>
              <a:rPr lang="en-IE" sz="4800" b="1" dirty="0">
                <a:solidFill>
                  <a:srgbClr val="0070C0"/>
                </a:solidFill>
                <a:latin typeface="+mn-lt"/>
              </a:rPr>
              <a:t>T</a:t>
            </a:r>
            <a:r>
              <a:rPr lang="el-GR" sz="4800" b="1" dirty="0">
                <a:solidFill>
                  <a:srgbClr val="0070C0"/>
                </a:solidFill>
                <a:latin typeface="+mn-lt"/>
              </a:rPr>
              <a:t>.</a:t>
            </a:r>
            <a:r>
              <a:rPr lang="en-IE" sz="4800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el-GR" sz="4800" b="1" dirty="0">
                <a:solidFill>
                  <a:srgbClr val="0070C0"/>
                </a:solidFill>
                <a:latin typeface="+mn-lt"/>
              </a:rPr>
              <a:t>.</a:t>
            </a:r>
            <a:r>
              <a:rPr lang="en-IE" sz="4800" b="1" dirty="0">
                <a:solidFill>
                  <a:srgbClr val="0070C0"/>
                </a:solidFill>
                <a:latin typeface="+mn-lt"/>
              </a:rPr>
              <a:t>P</a:t>
            </a:r>
            <a:r>
              <a:rPr lang="el-GR" sz="4800" b="1" dirty="0">
                <a:solidFill>
                  <a:srgbClr val="0070C0"/>
                </a:solidFill>
                <a:latin typeface="+mn-lt"/>
              </a:rPr>
              <a:t>. στο πλαίσιο του ΕΣΠΑ</a:t>
            </a:r>
            <a:endParaRPr lang="en-IE" sz="4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6C9D64-2197-0375-830A-E93A9D6CDCAC}"/>
              </a:ext>
            </a:extLst>
          </p:cNvPr>
          <p:cNvSpPr txBox="1"/>
          <p:nvPr/>
        </p:nvSpPr>
        <p:spPr>
          <a:xfrm>
            <a:off x="1929943" y="429825"/>
            <a:ext cx="2811761" cy="107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6362" b="1" dirty="0">
                <a:solidFill>
                  <a:schemeClr val="accent1"/>
                </a:solidFill>
                <a:latin typeface="EC Square Sans Pro"/>
              </a:rPr>
              <a:t>STEP</a:t>
            </a:r>
            <a:endParaRPr lang="en-IE" sz="6362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C995BB-8939-D191-367F-F36F74B6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chemeClr val="accent1"/>
                </a:solidFill>
              </a:rPr>
              <a:t>6</a:t>
            </a:fld>
            <a:endParaRPr lang="en-GB">
              <a:solidFill>
                <a:schemeClr val="accent1"/>
              </a:solidFill>
            </a:endParaRPr>
          </a:p>
        </p:txBody>
      </p:sp>
      <p:sp>
        <p:nvSpPr>
          <p:cNvPr id="18" name="Θέση περιεχομένου 2">
            <a:extLst>
              <a:ext uri="{FF2B5EF4-FFF2-40B4-BE49-F238E27FC236}">
                <a16:creationId xmlns:a16="http://schemas.microsoft.com/office/drawing/2014/main" id="{A1E04CFF-EE62-D867-2307-C8FB33D60E77}"/>
              </a:ext>
            </a:extLst>
          </p:cNvPr>
          <p:cNvSpPr txBox="1">
            <a:spLocks/>
          </p:cNvSpPr>
          <p:nvPr/>
        </p:nvSpPr>
        <p:spPr>
          <a:xfrm>
            <a:off x="1666468" y="2816971"/>
            <a:ext cx="20717282" cy="9609194"/>
          </a:xfrm>
          <a:prstGeom prst="rect">
            <a:avLst/>
          </a:prstGeom>
        </p:spPr>
        <p:txBody>
          <a:bodyPr>
            <a:noAutofit/>
          </a:bodyPr>
          <a:lstStyle>
            <a:lvl1pPr marL="454503" indent="-454503" algn="l" defTabSz="1818010" rtl="0" eaLnBrk="1" latinLnBrk="0" hangingPunct="1">
              <a:lnSpc>
                <a:spcPct val="90000"/>
              </a:lnSpc>
              <a:spcBef>
                <a:spcPts val="1988"/>
              </a:spcBef>
              <a:buFont typeface="Arial" panose="020B0604020202020204" pitchFamily="34" charset="0"/>
              <a:buChar char="•"/>
              <a:defRPr sz="5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350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4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251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151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9052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9952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0853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1753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2654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l-GR" sz="3200" dirty="0"/>
              <a:t>Εκπόνηση Μελέτης από </a:t>
            </a:r>
            <a:r>
              <a:rPr lang="en-US" sz="3200" dirty="0"/>
              <a:t>EIT MANUFACTURING SE</a:t>
            </a:r>
            <a:r>
              <a:rPr lang="el-GR" sz="3200" dirty="0"/>
              <a:t>  για την ενσωμάτωση των πολιτικών </a:t>
            </a:r>
            <a:r>
              <a:rPr lang="en-US" sz="3200" dirty="0"/>
              <a:t>STEP </a:t>
            </a:r>
            <a:r>
              <a:rPr lang="el-GR" sz="3200" dirty="0"/>
              <a:t>στα Προγράμματα 2021-27 </a:t>
            </a:r>
          </a:p>
          <a:p>
            <a:pPr>
              <a:lnSpc>
                <a:spcPct val="200000"/>
              </a:lnSpc>
            </a:pPr>
            <a:r>
              <a:rPr lang="el-GR" sz="3200" dirty="0"/>
              <a:t>Διαβούλευση με Επιχειρήσεις  – Αποστολή ερωτηματολογίων ανά τομέα πολιτικής </a:t>
            </a:r>
            <a:r>
              <a:rPr lang="en-US" sz="3200"/>
              <a:t>STEP</a:t>
            </a:r>
            <a:endParaRPr lang="el-GR" sz="3200" dirty="0"/>
          </a:p>
          <a:p>
            <a:pPr>
              <a:lnSpc>
                <a:spcPct val="200000"/>
              </a:lnSpc>
            </a:pPr>
            <a:r>
              <a:rPr lang="el-GR" sz="3200" dirty="0"/>
              <a:t>Έγκριση νέου καθεστώτος Κρατικών Ενισχύσεων για έργα </a:t>
            </a:r>
            <a:r>
              <a:rPr lang="en-US" sz="3200" dirty="0"/>
              <a:t>STEP </a:t>
            </a:r>
            <a:r>
              <a:rPr lang="el-GR" sz="3200" dirty="0"/>
              <a:t>στην Ελλάδα</a:t>
            </a:r>
            <a:endParaRPr lang="en-US" sz="3200" dirty="0"/>
          </a:p>
          <a:p>
            <a:pPr>
              <a:lnSpc>
                <a:spcPct val="200000"/>
              </a:lnSpc>
            </a:pPr>
            <a:r>
              <a:rPr lang="el-GR" sz="3200" dirty="0"/>
              <a:t>Ενσωμάτωση στα Προγράμματα ΕΣΠΑ 2021-27 στο πλαίσιο της Ενδιάμεσης Αναθεώρησης έως 31/3/2025</a:t>
            </a:r>
          </a:p>
          <a:p>
            <a:pPr>
              <a:lnSpc>
                <a:spcPct val="200000"/>
              </a:lnSpc>
            </a:pPr>
            <a:r>
              <a:rPr lang="el-GR" sz="3200" dirty="0"/>
              <a:t>Διοργάνωση εκδηλώσεων ενημέρωσης – ευαισθητοποίησης 9 &amp; 10 Ιανουαρίου </a:t>
            </a:r>
          </a:p>
          <a:p>
            <a:pPr marL="909005" lvl="1" indent="0">
              <a:buNone/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99854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6FEECC-6DE7-D816-4F71-1214EF78C65F}"/>
              </a:ext>
            </a:extLst>
          </p:cNvPr>
          <p:cNvSpPr/>
          <p:nvPr/>
        </p:nvSpPr>
        <p:spPr>
          <a:xfrm>
            <a:off x="8844941" y="3244862"/>
            <a:ext cx="6592185" cy="18289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ΕΥΣΣΑΕ</a:t>
            </a:r>
          </a:p>
          <a:p>
            <a:pPr algn="ctr"/>
            <a:r>
              <a:rPr lang="el-GR" dirty="0"/>
              <a:t>Εθνικό Σημείο Επαφής </a:t>
            </a:r>
            <a:r>
              <a:rPr lang="en-US" dirty="0"/>
              <a:t>S.T.E.P.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385E7-FDC6-AFF7-D953-EF4EFA18676B}"/>
              </a:ext>
            </a:extLst>
          </p:cNvPr>
          <p:cNvSpPr/>
          <p:nvPr/>
        </p:nvSpPr>
        <p:spPr>
          <a:xfrm>
            <a:off x="474005" y="6992964"/>
            <a:ext cx="4274288" cy="18289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Horizon</a:t>
            </a:r>
            <a:endParaRPr lang="el-GR" sz="2800" dirty="0"/>
          </a:p>
          <a:p>
            <a:pPr algn="ctr"/>
            <a:r>
              <a:rPr lang="el-GR" sz="2800" dirty="0">
                <a:solidFill>
                  <a:srgbClr val="FFFF00"/>
                </a:solidFill>
              </a:rPr>
              <a:t>Υπουργείο Ανάπτυξης </a:t>
            </a:r>
            <a:br>
              <a:rPr lang="el-GR" sz="2800" dirty="0">
                <a:solidFill>
                  <a:srgbClr val="FFFF00"/>
                </a:solidFill>
              </a:rPr>
            </a:br>
            <a:r>
              <a:rPr lang="el-GR" sz="2800" dirty="0">
                <a:solidFill>
                  <a:srgbClr val="FFFF00"/>
                </a:solidFill>
              </a:rPr>
              <a:t>ΓΓΕΚ </a:t>
            </a:r>
            <a:r>
              <a:rPr lang="en-US" sz="2800" dirty="0">
                <a:solidFill>
                  <a:srgbClr val="FFFF00"/>
                </a:solidFill>
              </a:rPr>
              <a:t>/</a:t>
            </a:r>
            <a:r>
              <a:rPr lang="el-GR" sz="2800" dirty="0">
                <a:solidFill>
                  <a:srgbClr val="FFFF00"/>
                </a:solidFill>
              </a:rPr>
              <a:t> Δίκτυο </a:t>
            </a:r>
            <a:r>
              <a:rPr lang="en-US" sz="2800" dirty="0">
                <a:solidFill>
                  <a:srgbClr val="FFFF00"/>
                </a:solidFill>
              </a:rPr>
              <a:t>PRAXI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78A51-ED7B-2D06-C144-6581ED78A83C}"/>
              </a:ext>
            </a:extLst>
          </p:cNvPr>
          <p:cNvSpPr/>
          <p:nvPr/>
        </p:nvSpPr>
        <p:spPr>
          <a:xfrm>
            <a:off x="5323337" y="6982310"/>
            <a:ext cx="4274288" cy="18289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Innovation Fund</a:t>
            </a:r>
            <a:br>
              <a:rPr lang="en-US" sz="2800" dirty="0"/>
            </a:br>
            <a:r>
              <a:rPr lang="el-GR" sz="2800" dirty="0">
                <a:solidFill>
                  <a:srgbClr val="FFFF00"/>
                </a:solidFill>
              </a:rPr>
              <a:t>Υπουργείο Περιβάλλοντος και Ενέργειας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6D7E2A-C306-9717-1F3D-ECF5781B2718}"/>
              </a:ext>
            </a:extLst>
          </p:cNvPr>
          <p:cNvSpPr/>
          <p:nvPr/>
        </p:nvSpPr>
        <p:spPr>
          <a:xfrm>
            <a:off x="10031821" y="6943323"/>
            <a:ext cx="4238812" cy="18289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European Defense Fund</a:t>
            </a:r>
            <a:br>
              <a:rPr lang="en-US" sz="2800" dirty="0"/>
            </a:br>
            <a:r>
              <a:rPr lang="el-GR" sz="2800" dirty="0">
                <a:solidFill>
                  <a:srgbClr val="FFFF00"/>
                </a:solidFill>
              </a:rPr>
              <a:t>Υπουργείο Εθνικής Άμυνας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56301E-F1A8-6E03-E81B-D55ABE04D7D4}"/>
              </a:ext>
            </a:extLst>
          </p:cNvPr>
          <p:cNvSpPr/>
          <p:nvPr/>
        </p:nvSpPr>
        <p:spPr>
          <a:xfrm>
            <a:off x="14683562" y="6982310"/>
            <a:ext cx="4238812" cy="18289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Digital Europe Programme</a:t>
            </a:r>
            <a:br>
              <a:rPr lang="en-US" sz="2800" dirty="0"/>
            </a:br>
            <a:r>
              <a:rPr lang="el-GR" sz="2800" dirty="0">
                <a:solidFill>
                  <a:srgbClr val="FFFF00"/>
                </a:solidFill>
              </a:rPr>
              <a:t>Υπουργείο Ψηφιακής Διακυβέρνησης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993D76-D63C-5592-0C9C-4CCAD11A284B}"/>
              </a:ext>
            </a:extLst>
          </p:cNvPr>
          <p:cNvSpPr/>
          <p:nvPr/>
        </p:nvSpPr>
        <p:spPr>
          <a:xfrm>
            <a:off x="19284770" y="6975379"/>
            <a:ext cx="4274288" cy="18289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EU4Health</a:t>
            </a:r>
            <a:endParaRPr lang="el-GR" sz="2800" dirty="0"/>
          </a:p>
          <a:p>
            <a:pPr algn="ctr"/>
            <a:r>
              <a:rPr lang="el-GR" sz="2800" dirty="0">
                <a:solidFill>
                  <a:srgbClr val="FFFF00"/>
                </a:solidFill>
              </a:rPr>
              <a:t>Υπουργείο Υγείας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A05755FE-EC03-575A-1E97-272911EAA322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>
            <a:off x="6416498" y="1268428"/>
            <a:ext cx="1919188" cy="952988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FB3E3A16-B752-ED65-756A-58B4F20DAD5B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rot="16200000" flipH="1">
            <a:off x="15830673" y="1384137"/>
            <a:ext cx="1901603" cy="928088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C8FF413D-0D31-A456-4EE0-7668B60292AF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rot="5400000">
            <a:off x="8846491" y="3687767"/>
            <a:ext cx="1908534" cy="468055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6E17477F-2F44-3D5F-100B-36DA75A3E824}"/>
              </a:ext>
            </a:extLst>
          </p:cNvPr>
          <p:cNvCxnSpPr>
            <a:stCxn id="5" idx="2"/>
            <a:endCxn id="9" idx="0"/>
          </p:cNvCxnSpPr>
          <p:nvPr/>
        </p:nvCxnSpPr>
        <p:spPr>
          <a:xfrm rot="16200000" flipH="1">
            <a:off x="13517734" y="3697076"/>
            <a:ext cx="1908534" cy="466193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9D59BE-DEEE-FF29-716C-F1C8DE2DA533}"/>
              </a:ext>
            </a:extLst>
          </p:cNvPr>
          <p:cNvCxnSpPr>
            <a:stCxn id="5" idx="2"/>
          </p:cNvCxnSpPr>
          <p:nvPr/>
        </p:nvCxnSpPr>
        <p:spPr>
          <a:xfrm flipH="1">
            <a:off x="12141033" y="5073776"/>
            <a:ext cx="1" cy="1869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2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882A0567D2348843690D2433A9247" ma:contentTypeVersion="18" ma:contentTypeDescription="Create a new document." ma:contentTypeScope="" ma:versionID="032df73b43c1318f9c6cc20bcc47f05e">
  <xsd:schema xmlns:xsd="http://www.w3.org/2001/XMLSchema" xmlns:xs="http://www.w3.org/2001/XMLSchema" xmlns:p="http://schemas.microsoft.com/office/2006/metadata/properties" xmlns:ns3="8b5616d7-9a88-4f56-a8d2-127ac0ec549b" xmlns:ns4="db7922b6-08a9-4b0a-8a71-5a11be9c9879" targetNamespace="http://schemas.microsoft.com/office/2006/metadata/properties" ma:root="true" ma:fieldsID="b3308d8c078b353a16c7a94ea8afda12" ns3:_="" ns4:_="">
    <xsd:import namespace="8b5616d7-9a88-4f56-a8d2-127ac0ec549b"/>
    <xsd:import namespace="db7922b6-08a9-4b0a-8a71-5a11be9c98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Location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616d7-9a88-4f56-a8d2-127ac0ec54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922b6-08a9-4b0a-8a71-5a11be9c987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b5616d7-9a88-4f56-a8d2-127ac0ec549b" xsi:nil="true"/>
  </documentManagement>
</p:properties>
</file>

<file path=customXml/itemProps1.xml><?xml version="1.0" encoding="utf-8"?>
<ds:datastoreItem xmlns:ds="http://schemas.openxmlformats.org/officeDocument/2006/customXml" ds:itemID="{77468E7C-8703-4DD4-BC27-8536889FFB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9D5E2-7ABB-445D-9DB1-243A6931E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616d7-9a88-4f56-a8d2-127ac0ec549b"/>
    <ds:schemaRef ds:uri="db7922b6-08a9-4b0a-8a71-5a11be9c98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F279BD-F6BB-4D53-9F97-873D499193EB}">
  <ds:schemaRefs>
    <ds:schemaRef ds:uri="db7922b6-08a9-4b0a-8a71-5a11be9c9879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8b5616d7-9a88-4f56-a8d2-127ac0ec549b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7875</TotalTime>
  <Words>479</Words>
  <Application>Microsoft Office PowerPoint</Application>
  <PresentationFormat>Προσαρμογή</PresentationFormat>
  <Paragraphs>80</Paragraphs>
  <Slides>8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EC Square Sans Pro</vt:lpstr>
      <vt:lpstr>Roboto</vt:lpstr>
      <vt:lpstr>Trebuchet MS</vt:lpstr>
      <vt:lpstr>Προσαρμοσμένη σχεδίαση</vt:lpstr>
      <vt:lpstr>1_Προσαρμοσμένη σχεδίαση</vt:lpstr>
      <vt:lpstr>base</vt:lpstr>
      <vt:lpstr>Παρουσίαση του PowerPoint</vt:lpstr>
      <vt:lpstr>Ενεργοποίηση: 1 Μαρτίου 2024  – Κατευθυντήριες Οδηγίες: 13 Μαΐου 2024</vt:lpstr>
      <vt:lpstr>Στόχοι της STEP</vt:lpstr>
      <vt:lpstr>  Εργαλεία </vt:lpstr>
      <vt:lpstr>Ευρωπαϊκά προγράμματα υποστήριξης S.T.E.P.</vt:lpstr>
      <vt:lpstr>S.T.E.P. στο πλαίσιο του ΕΣΠΑ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 Vasilopoulos</dc:creator>
  <cp:lastModifiedBy>ΣΤΕΦΑΝΟΥΔΗ ΑΛΙΚΗ</cp:lastModifiedBy>
  <cp:revision>128</cp:revision>
  <cp:lastPrinted>2024-12-16T09:46:38Z</cp:lastPrinted>
  <dcterms:created xsi:type="dcterms:W3CDTF">2022-06-03T15:25:51Z</dcterms:created>
  <dcterms:modified xsi:type="dcterms:W3CDTF">2025-01-08T13:06:24Z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0x010100F63882A0567D2348843690D2433A9247</vt:lpwstr>
  </property>
</Properties>
</file>